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7" r:id="rId3"/>
    <p:sldId id="304" r:id="rId4"/>
    <p:sldId id="313" r:id="rId5"/>
    <p:sldId id="259" r:id="rId6"/>
    <p:sldId id="331" r:id="rId7"/>
    <p:sldId id="323" r:id="rId8"/>
    <p:sldId id="322" r:id="rId9"/>
    <p:sldId id="348" r:id="rId10"/>
    <p:sldId id="324" r:id="rId11"/>
    <p:sldId id="305" r:id="rId12"/>
    <p:sldId id="306" r:id="rId13"/>
    <p:sldId id="309" r:id="rId14"/>
    <p:sldId id="336" r:id="rId15"/>
    <p:sldId id="337" r:id="rId16"/>
    <p:sldId id="338" r:id="rId17"/>
    <p:sldId id="339" r:id="rId18"/>
    <p:sldId id="340" r:id="rId19"/>
    <p:sldId id="311" r:id="rId20"/>
    <p:sldId id="342" r:id="rId21"/>
    <p:sldId id="345" r:id="rId22"/>
    <p:sldId id="344" r:id="rId23"/>
    <p:sldId id="312" r:id="rId24"/>
    <p:sldId id="346" r:id="rId25"/>
    <p:sldId id="347" r:id="rId26"/>
    <p:sldId id="349" r:id="rId27"/>
    <p:sldId id="335" r:id="rId28"/>
    <p:sldId id="343" r:id="rId29"/>
    <p:sldId id="351" r:id="rId30"/>
    <p:sldId id="334" r:id="rId31"/>
    <p:sldId id="315" r:id="rId32"/>
    <p:sldId id="262" r:id="rId33"/>
    <p:sldId id="318" r:id="rId34"/>
    <p:sldId id="333" r:id="rId35"/>
    <p:sldId id="302" r:id="rId36"/>
    <p:sldId id="325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A9C9FF"/>
    <a:srgbClr val="000000"/>
    <a:srgbClr val="FFFFFF"/>
    <a:srgbClr val="E31A1C"/>
    <a:srgbClr val="FD8D3C"/>
    <a:srgbClr val="FECC5C"/>
    <a:srgbClr val="FFFFB2"/>
    <a:srgbClr val="00FF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94386" autoAdjust="0"/>
  </p:normalViewPr>
  <p:slideViewPr>
    <p:cSldViewPr snapToGrid="0">
      <p:cViewPr>
        <p:scale>
          <a:sx n="95" d="100"/>
          <a:sy n="95" d="100"/>
        </p:scale>
        <p:origin x="-1344" y="-10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Library:Caches:TemporaryItems:Outlook%20Temp:Counts_M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EAAP2012:2012%20Milk%20to%20Feed%20Pr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67319057675"/>
          <c:y val="0.12556199882023"/>
          <c:w val="0.775692103320463"/>
          <c:h val="0.65545049696656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 Active</c:v>
                </c:pt>
              </c:strCache>
            </c:strRef>
          </c:tx>
          <c:spPr>
            <a:ln w="63500">
              <a:solidFill>
                <a:srgbClr val="00FF00"/>
              </a:solidFill>
            </a:ln>
          </c:spPr>
          <c:marker>
            <c:symbol val="none"/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263.0</c:v>
                </c:pt>
                <c:pt idx="1">
                  <c:v>299.0</c:v>
                </c:pt>
                <c:pt idx="2">
                  <c:v>270.0</c:v>
                </c:pt>
                <c:pt idx="3">
                  <c:v>286.0</c:v>
                </c:pt>
                <c:pt idx="4">
                  <c:v>324.0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 Genotyped</c:v>
                </c:pt>
              </c:strCache>
            </c:strRef>
          </c:tx>
          <c:spPr>
            <a:ln w="63500">
              <a:solidFill>
                <a:srgbClr val="FF6600"/>
              </a:solidFill>
              <a:prstDash val="lgDash"/>
            </a:ln>
          </c:spPr>
          <c:marker>
            <c:symbol val="none"/>
          </c:marker>
          <c:xVal>
            <c:numRef>
              <c:f>Sheet1!$A$3:$A$6</c:f>
              <c:numCache>
                <c:formatCode>General</c:formatCode>
                <c:ptCount val="4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</c:numCache>
            </c:numRef>
          </c:xVal>
          <c:yVal>
            <c:numRef>
              <c:f>Sheet1!$C$3:$C$6</c:f>
              <c:numCache>
                <c:formatCode>General</c:formatCode>
                <c:ptCount val="4"/>
                <c:pt idx="1">
                  <c:v>396.0</c:v>
                </c:pt>
                <c:pt idx="2">
                  <c:v>448.0</c:v>
                </c:pt>
                <c:pt idx="3">
                  <c:v>510.0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615192"/>
        <c:axId val="-2130618360"/>
      </c:scatterChart>
      <c:valAx>
        <c:axId val="-2130615192"/>
        <c:scaling>
          <c:orientation val="minMax"/>
          <c:max val="2010.0"/>
          <c:min val="2006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-2130618360"/>
        <c:crosses val="autoZero"/>
        <c:crossBetween val="midCat"/>
        <c:majorUnit val="1.0"/>
      </c:valAx>
      <c:valAx>
        <c:axId val="-2130618360"/>
        <c:scaling>
          <c:orientation val="minMax"/>
        </c:scaling>
        <c:delete val="0"/>
        <c:axPos val="l"/>
        <c:majorGridlines>
          <c:spPr>
            <a:ln w="9525">
              <a:solidFill>
                <a:schemeClr val="tx1">
                  <a:lumMod val="95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000" b="1" i="0">
                <a:latin typeface="Trebuchet MS"/>
              </a:defRPr>
            </a:pPr>
            <a:endParaRPr lang="en-US"/>
          </a:p>
        </c:txPr>
        <c:crossAx val="-2130615192"/>
        <c:crosses val="autoZero"/>
        <c:crossBetween val="midCat"/>
        <c:majorUnit val="100.0"/>
      </c:valAx>
    </c:plotArea>
    <c:legend>
      <c:legendPos val="t"/>
      <c:legendEntry>
        <c:idx val="0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000" kern="0" spc="0" normalizeH="0">
                <a:latin typeface="Trebuchet MS"/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sz="2000" kern="0" spc="0" normalizeH="0"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Bulls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1004.0</c:v>
                </c:pt>
                <c:pt idx="1">
                  <c:v>1008.0</c:v>
                </c:pt>
                <c:pt idx="2">
                  <c:v>1012.0</c:v>
                </c:pt>
                <c:pt idx="3">
                  <c:v>1104.0</c:v>
                </c:pt>
                <c:pt idx="4">
                  <c:v>1108.0</c:v>
                </c:pt>
                <c:pt idx="5">
                  <c:v>1112.0</c:v>
                </c:pt>
                <c:pt idx="6">
                  <c:v>1204.0</c:v>
                </c:pt>
                <c:pt idx="7">
                  <c:v>1208.0</c:v>
                </c:pt>
              </c:numCache>
            </c:numRef>
          </c:cat>
          <c:val>
            <c:numRef>
              <c:f>Sheet2!$B$2:$B$9</c:f>
              <c:numCache>
                <c:formatCode>General</c:formatCode>
                <c:ptCount val="8"/>
                <c:pt idx="0">
                  <c:v>30472.0</c:v>
                </c:pt>
                <c:pt idx="1">
                  <c:v>34179.0</c:v>
                </c:pt>
                <c:pt idx="2">
                  <c:v>38277.0</c:v>
                </c:pt>
                <c:pt idx="3">
                  <c:v>43607.0</c:v>
                </c:pt>
                <c:pt idx="4">
                  <c:v>52254.0</c:v>
                </c:pt>
                <c:pt idx="5">
                  <c:v>58500.0</c:v>
                </c:pt>
                <c:pt idx="6">
                  <c:v>65860.0</c:v>
                </c:pt>
                <c:pt idx="7">
                  <c:v>77320.0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Cows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Sheet2!$A$2:$A$9</c:f>
              <c:numCache>
                <c:formatCode>General</c:formatCode>
                <c:ptCount val="8"/>
                <c:pt idx="0">
                  <c:v>1004.0</c:v>
                </c:pt>
                <c:pt idx="1">
                  <c:v>1008.0</c:v>
                </c:pt>
                <c:pt idx="2">
                  <c:v>1012.0</c:v>
                </c:pt>
                <c:pt idx="3">
                  <c:v>1104.0</c:v>
                </c:pt>
                <c:pt idx="4">
                  <c:v>1108.0</c:v>
                </c:pt>
                <c:pt idx="5">
                  <c:v>1112.0</c:v>
                </c:pt>
                <c:pt idx="6">
                  <c:v>1204.0</c:v>
                </c:pt>
                <c:pt idx="7">
                  <c:v>1208.0</c:v>
                </c:pt>
              </c:numCache>
            </c:numRef>
          </c:cat>
          <c:val>
            <c:numRef>
              <c:f>Sheet2!$C$2:$C$9</c:f>
              <c:numCache>
                <c:formatCode>General</c:formatCode>
                <c:ptCount val="8"/>
                <c:pt idx="0">
                  <c:v>15398.0</c:v>
                </c:pt>
                <c:pt idx="1">
                  <c:v>19352.0</c:v>
                </c:pt>
                <c:pt idx="2">
                  <c:v>33031.0</c:v>
                </c:pt>
                <c:pt idx="3">
                  <c:v>51141.0</c:v>
                </c:pt>
                <c:pt idx="4">
                  <c:v>72311.0</c:v>
                </c:pt>
                <c:pt idx="5">
                  <c:v>94210.0</c:v>
                </c:pt>
                <c:pt idx="6">
                  <c:v>124106.0</c:v>
                </c:pt>
                <c:pt idx="7">
                  <c:v>165526.0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634856"/>
        <c:axId val="2118638120"/>
      </c:barChart>
      <c:catAx>
        <c:axId val="211863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118638120"/>
        <c:crosses val="autoZero"/>
        <c:auto val="1"/>
        <c:lblAlgn val="ctr"/>
        <c:lblOffset val="100"/>
        <c:noMultiLvlLbl val="0"/>
      </c:catAx>
      <c:valAx>
        <c:axId val="21186381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38100" cap="flat" cmpd="sng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2118634856"/>
        <c:crosses val="autoZero"/>
        <c:crossBetween val="between"/>
        <c:majorUnit val="30000.0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'2012 Milk to Feed Price.csv'!$A$28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val>
            <c:numRef>
              <c:f>'2012 Milk to Feed Price.csv'!$B$28:$M$28</c:f>
              <c:numCache>
                <c:formatCode>General</c:formatCode>
                <c:ptCount val="12"/>
                <c:pt idx="0">
                  <c:v>2.33</c:v>
                </c:pt>
                <c:pt idx="1">
                  <c:v>2.34</c:v>
                </c:pt>
                <c:pt idx="2">
                  <c:v>2.18</c:v>
                </c:pt>
                <c:pt idx="3">
                  <c:v>2.19</c:v>
                </c:pt>
                <c:pt idx="4">
                  <c:v>2.18</c:v>
                </c:pt>
                <c:pt idx="5">
                  <c:v>2.26</c:v>
                </c:pt>
                <c:pt idx="6">
                  <c:v>2.3</c:v>
                </c:pt>
                <c:pt idx="7">
                  <c:v>2.36</c:v>
                </c:pt>
                <c:pt idx="8">
                  <c:v>2.36</c:v>
                </c:pt>
                <c:pt idx="9">
                  <c:v>2.4</c:v>
                </c:pt>
                <c:pt idx="10">
                  <c:v>2.23</c:v>
                </c:pt>
                <c:pt idx="11">
                  <c:v>1.98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'2012 Milk to Feed Price.csv'!$A$29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D8D3C"/>
              </a:solidFill>
            </a:ln>
          </c:spPr>
          <c:marker>
            <c:symbol val="none"/>
          </c:marker>
          <c:val>
            <c:numRef>
              <c:f>'2012 Milk to Feed Price.csv'!$B$29:$M$29</c:f>
              <c:numCache>
                <c:formatCode>General</c:formatCode>
                <c:ptCount val="12"/>
                <c:pt idx="0">
                  <c:v>1.96</c:v>
                </c:pt>
                <c:pt idx="1">
                  <c:v>2.01</c:v>
                </c:pt>
                <c:pt idx="2">
                  <c:v>2.12</c:v>
                </c:pt>
                <c:pt idx="3">
                  <c:v>1.81</c:v>
                </c:pt>
                <c:pt idx="4">
                  <c:v>1.73</c:v>
                </c:pt>
                <c:pt idx="5">
                  <c:v>1.87</c:v>
                </c:pt>
                <c:pt idx="6">
                  <c:v>1.91</c:v>
                </c:pt>
                <c:pt idx="7">
                  <c:v>1.85</c:v>
                </c:pt>
                <c:pt idx="8">
                  <c:v>1.84</c:v>
                </c:pt>
                <c:pt idx="9">
                  <c:v>1.83</c:v>
                </c:pt>
                <c:pt idx="10">
                  <c:v>1.87</c:v>
                </c:pt>
                <c:pt idx="11">
                  <c:v>1.8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 Milk to Feed Price.csv'!$A$30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'2012 Milk to Feed Price.csv'!$B$30:$M$30</c:f>
              <c:numCache>
                <c:formatCode>General</c:formatCode>
                <c:ptCount val="12"/>
                <c:pt idx="0">
                  <c:v>1.72</c:v>
                </c:pt>
                <c:pt idx="1">
                  <c:v>1.55</c:v>
                </c:pt>
                <c:pt idx="2">
                  <c:v>1.48</c:v>
                </c:pt>
                <c:pt idx="3">
                  <c:v>1.42</c:v>
                </c:pt>
                <c:pt idx="4">
                  <c:v>1.38</c:v>
                </c:pt>
                <c:pt idx="5">
                  <c:v>1.38</c:v>
                </c:pt>
                <c:pt idx="6">
                  <c:v>1.29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0691656"/>
        <c:axId val="-2130694984"/>
      </c:lineChart>
      <c:catAx>
        <c:axId val="-2130691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-2130694984"/>
        <c:crosses val="autoZero"/>
        <c:auto val="1"/>
        <c:lblAlgn val="ctr"/>
        <c:lblOffset val="100"/>
        <c:noMultiLvlLbl val="0"/>
      </c:catAx>
      <c:valAx>
        <c:axId val="-2130694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en-US"/>
          </a:p>
        </c:txPr>
        <c:crossAx val="-21306916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094315-E65D-4349-8AC2-9D7A896ED938}" type="slidenum">
              <a:rPr lang="en-US"/>
              <a:pPr/>
              <a:t>3</a:t>
            </a:fld>
            <a:endParaRPr lang="en-US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942" indent="-228942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5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6" rIns="92793" bIns="46396" anchor="b"/>
          <a:lstStyle/>
          <a:p>
            <a:pPr algn="r" defTabSz="929159"/>
            <a:fld id="{3A62A6F1-89B9-42C8-AA8C-9E31301D7425}" type="slidenum">
              <a:rPr lang="en-US">
                <a:solidFill>
                  <a:srgbClr val="FFFF00"/>
                </a:solidFill>
              </a:rPr>
              <a:pPr algn="r" defTabSz="929159"/>
              <a:t>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54" y="4416663"/>
            <a:ext cx="5139692" cy="4183539"/>
          </a:xfrm>
        </p:spPr>
        <p:txBody>
          <a:bodyPr lIns="92793" tIns="46396" rIns="92793" bIns="46396"/>
          <a:lstStyle/>
          <a:p>
            <a:pPr defTabSz="913303" eaLnBrk="1" hangingPunct="1"/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307120" y="3320711"/>
            <a:ext cx="857437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 B. Cole</a:t>
            </a:r>
            <a:endParaRPr lang="en-US" sz="1800" b="1" baseline="30000" dirty="0" smtClean="0">
              <a:solidFill>
                <a:srgbClr val="FFFF00"/>
              </a:solidFill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8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800" b="1" dirty="0">
                <a:latin typeface="Trebuchet MS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800" b="1" dirty="0">
                <a:latin typeface="Trebuchet MS"/>
                <a:cs typeface="Calibri" pitchFamily="34" charset="0"/>
              </a:rPr>
              <a:t>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24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5954" t="7382" r="5954" b="7382"/>
          <a:stretch>
            <a:fillRect/>
          </a:stretch>
        </p:blipFill>
        <p:spPr bwMode="auto">
          <a:xfrm>
            <a:off x="8324850" y="6208713"/>
            <a:ext cx="722313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213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63</a:t>
            </a:r>
            <a:r>
              <a:rPr kumimoji="1" lang="en-US" b="0" baseline="30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EAAP Meeting</a:t>
            </a:r>
            <a:r>
              <a:rPr kumimoji="1" lang="en-US" b="0" baseline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Bratislava, Slovakia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29 August 2012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aipl.arsusda.gov/reference/chromosomal_pta_query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474137"/>
            <a:ext cx="8547893" cy="1900664"/>
          </a:xfrm>
        </p:spPr>
        <p:txBody>
          <a:bodyPr/>
          <a:lstStyle/>
          <a:p>
            <a:r>
              <a:rPr lang="en-US" dirty="0">
                <a:latin typeface="Trebuchet MS"/>
              </a:rPr>
              <a:t>Applications of haplotypes in dairy farm management</a:t>
            </a:r>
            <a:endParaRPr lang="en-US" dirty="0" smtClean="0"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4" y="93598"/>
            <a:ext cx="8229600" cy="637110"/>
          </a:xfrm>
        </p:spPr>
        <p:txBody>
          <a:bodyPr/>
          <a:lstStyle/>
          <a:p>
            <a:r>
              <a:rPr lang="en-US" dirty="0" smtClean="0"/>
              <a:t>Bottom line economics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857264"/>
              </p:ext>
            </p:extLst>
          </p:nvPr>
        </p:nvGraphicFramePr>
        <p:xfrm>
          <a:off x="173961" y="1084128"/>
          <a:ext cx="8819994" cy="534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2916"/>
                <a:gridCol w="1170796"/>
                <a:gridCol w="1170796"/>
                <a:gridCol w="1170796"/>
                <a:gridCol w="1014690"/>
              </a:tblGrid>
              <a:tr h="36225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No sexed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2x sexed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No sexed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2x sexed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Pre-ranking calf reliability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35%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Genomic testing policy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20-100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0-100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70-90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50-90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Statistics (€/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cow/year):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Profit without heifer calf value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381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378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381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378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Heifer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 sold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NPV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 before pre-ranking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99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NPV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 due to pre-ranking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Added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NPV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genomic testing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38</a:t>
                      </a:r>
                      <a:endParaRPr lang="en-US" sz="1800" dirty="0">
                        <a:solidFill>
                          <a:srgbClr val="00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71</a:t>
                      </a:r>
                      <a:endParaRPr lang="en-US" sz="1800" dirty="0">
                        <a:solidFill>
                          <a:srgbClr val="00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  <a:endParaRPr lang="en-US" sz="1800" dirty="0">
                        <a:solidFill>
                          <a:srgbClr val="00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  <a:endParaRPr lang="en-US" sz="1800" dirty="0">
                        <a:solidFill>
                          <a:srgbClr val="00FF00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 Cost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of genomic testing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+mn-ea"/>
                          <a:cs typeface="Trebuchet MS"/>
                        </a:rPr>
                        <a:t>7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+mn-ea"/>
                          <a:cs typeface="Trebuchet MS"/>
                        </a:rPr>
                        <a:t>4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+mn-ea"/>
                          <a:cs typeface="Trebuchet MS"/>
                        </a:rPr>
                        <a:t>9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Heifer calf value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146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180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148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Times New Roman"/>
                          <a:cs typeface="Trebuchet MS"/>
                        </a:rPr>
                        <a:t>191</a:t>
                      </a:r>
                      <a:endParaRPr lang="en-US" sz="1800" b="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25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Profit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with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heifer calf value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527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558</a:t>
                      </a:r>
                    </a:p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529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22860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569</a:t>
                      </a:r>
                      <a:endParaRPr lang="en-US" sz="1800" u="none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629400" y="12954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293899" y="6080969"/>
            <a:ext cx="3588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aseline="30000" dirty="0" smtClean="0">
                <a:solidFill>
                  <a:srgbClr val="FFFF00"/>
                </a:solidFill>
              </a:rPr>
              <a:t>1</a:t>
            </a:r>
            <a:r>
              <a:rPr lang="en-US" sz="1600" dirty="0" smtClean="0">
                <a:solidFill>
                  <a:srgbClr val="FFFF00"/>
                </a:solidFill>
              </a:rPr>
              <a:t>7K </a:t>
            </a:r>
            <a:r>
              <a:rPr lang="en-US" sz="1600" dirty="0" smtClean="0">
                <a:solidFill>
                  <a:srgbClr val="FFFF00"/>
                </a:solidFill>
              </a:rPr>
              <a:t>test </a:t>
            </a:r>
            <a:r>
              <a:rPr lang="en-US" sz="1600" dirty="0" smtClean="0">
                <a:solidFill>
                  <a:srgbClr val="FFFF00"/>
                </a:solidFill>
              </a:rPr>
              <a:t>(€36.50, </a:t>
            </a:r>
            <a:r>
              <a:rPr lang="en-US" sz="1600" dirty="0">
                <a:solidFill>
                  <a:srgbClr val="FFFF00"/>
                </a:solidFill>
              </a:rPr>
              <a:t>65% reliability)</a:t>
            </a:r>
          </a:p>
        </p:txBody>
      </p:sp>
    </p:spTree>
    <p:extLst>
      <p:ext uri="{BB962C8B-B14F-4D97-AF65-F5344CB8AC3E}">
        <p14:creationId xmlns:p14="http://schemas.microsoft.com/office/powerpoint/2010/main" val="345321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69" y="139068"/>
            <a:ext cx="8226425" cy="584775"/>
          </a:xfrm>
        </p:spPr>
        <p:txBody>
          <a:bodyPr/>
          <a:lstStyle/>
          <a:p>
            <a:r>
              <a:rPr lang="en-US" dirty="0" smtClean="0"/>
              <a:t>Farmers want new genomic tools</a:t>
            </a:r>
            <a:endParaRPr lang="en-US" dirty="0"/>
          </a:p>
        </p:txBody>
      </p:sp>
      <p:pic>
        <p:nvPicPr>
          <p:cNvPr id="4" name="Content Placeholder 3" descr="StrataGEN Press Releas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513" y="1066800"/>
            <a:ext cx="8747157" cy="5181600"/>
          </a:xfr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61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41" y="128135"/>
            <a:ext cx="8226425" cy="584775"/>
          </a:xfrm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haplotype query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Query_Result_Default_Fredd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9428" y="1062618"/>
            <a:ext cx="8927782" cy="487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585" y="5971900"/>
            <a:ext cx="899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Cole, J.B., and Null, D.J. 2012</a:t>
            </a:r>
            <a:r>
              <a:rPr lang="en-US" dirty="0"/>
              <a:t>. AIPL Research Report GENOMIC2: Use of chromosomal predicted transmitting abilities. Available: </a:t>
            </a:r>
            <a:r>
              <a:rPr lang="en-US" dirty="0">
                <a:hlinkClick r:id="rId3"/>
              </a:rPr>
              <a:t>http://aipl.arsusda.gov/reference/</a:t>
            </a:r>
            <a:r>
              <a:rPr lang="en-US" dirty="0" smtClean="0">
                <a:hlinkClick r:id="rId3"/>
              </a:rPr>
              <a:t>chromosomal_pta_query.html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43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Simulated </a:t>
            </a:r>
            <a:r>
              <a:rPr lang="en-US" dirty="0" err="1" smtClean="0"/>
              <a:t>matings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/>
              <a:t>Mated all genotyped Jersey bulls and cows in a </a:t>
            </a:r>
            <a:r>
              <a:rPr lang="en-US" dirty="0" smtClean="0"/>
              <a:t>fully cross</a:t>
            </a:r>
            <a:r>
              <a:rPr lang="en-US" dirty="0"/>
              <a:t>-classified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5,877</a:t>
            </a:r>
            <a:r>
              <a:rPr lang="en-US" dirty="0" smtClean="0"/>
              <a:t> </a:t>
            </a:r>
            <a:r>
              <a:rPr lang="en-US" dirty="0" smtClean="0"/>
              <a:t>bulls and </a:t>
            </a:r>
            <a:r>
              <a:rPr lang="en-US" dirty="0" smtClean="0">
                <a:solidFill>
                  <a:srgbClr val="00FF00"/>
                </a:solidFill>
              </a:rPr>
              <a:t>15,553 </a:t>
            </a:r>
            <a:r>
              <a:rPr lang="en-US" dirty="0" smtClean="0"/>
              <a:t>cows</a:t>
            </a:r>
          </a:p>
          <a:p>
            <a:pPr lvl="2"/>
            <a:r>
              <a:rPr lang="en-US" dirty="0" smtClean="0">
                <a:solidFill>
                  <a:srgbClr val="00FF00"/>
                </a:solidFill>
              </a:rPr>
              <a:t>91,404,981 </a:t>
            </a:r>
            <a:r>
              <a:rPr lang="en-US" dirty="0" err="1" smtClean="0"/>
              <a:t>matings</a:t>
            </a:r>
            <a:endParaRPr lang="en-US" dirty="0" smtClean="0"/>
          </a:p>
          <a:p>
            <a:pPr lvl="1"/>
            <a:r>
              <a:rPr lang="en-US" dirty="0" smtClean="0"/>
              <a:t>Crossovers, independent </a:t>
            </a:r>
            <a:r>
              <a:rPr lang="en-US" dirty="0"/>
              <a:t>assortment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replicates per mate pair</a:t>
            </a:r>
          </a:p>
          <a:p>
            <a:r>
              <a:rPr lang="en-US" dirty="0" smtClean="0"/>
              <a:t>Mean, variance, </a:t>
            </a:r>
            <a:r>
              <a:rPr lang="en-US" dirty="0" err="1" smtClean="0"/>
              <a:t>skewness</a:t>
            </a:r>
            <a:r>
              <a:rPr lang="en-US" dirty="0" smtClean="0"/>
              <a:t>, and kurtosis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9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29" y="143486"/>
            <a:ext cx="8226425" cy="584775"/>
          </a:xfrm>
        </p:spPr>
        <p:txBody>
          <a:bodyPr/>
          <a:lstStyle/>
          <a:p>
            <a:r>
              <a:rPr lang="en-US" dirty="0" smtClean="0"/>
              <a:t>Distribution of progeny DGV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" r="56"/>
          <a:stretch>
            <a:fillRect/>
          </a:stretch>
        </p:blipFill>
        <p:spPr>
          <a:xfrm>
            <a:off x="204183" y="1112994"/>
            <a:ext cx="8686800" cy="4932947"/>
          </a:xfrm>
        </p:spPr>
      </p:pic>
      <p:sp>
        <p:nvSpPr>
          <p:cNvPr id="5" name="TextBox 4"/>
          <p:cNvSpPr txBox="1"/>
          <p:nvPr/>
        </p:nvSpPr>
        <p:spPr>
          <a:xfrm>
            <a:off x="1267978" y="5985520"/>
            <a:ext cx="774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Distribution of </a:t>
            </a:r>
            <a:r>
              <a:rPr lang="en-US" sz="1600" dirty="0" smtClean="0">
                <a:solidFill>
                  <a:srgbClr val="00FF00"/>
                </a:solidFill>
              </a:rPr>
              <a:t>6,000,000</a:t>
            </a:r>
            <a:r>
              <a:rPr lang="en-US" sz="1600" dirty="0" smtClean="0">
                <a:solidFill>
                  <a:srgbClr val="FFFFFF"/>
                </a:solidFill>
              </a:rPr>
              <a:t> randomly sampled simulated </a:t>
            </a:r>
            <a:r>
              <a:rPr lang="en-US" sz="1600" dirty="0" err="1" smtClean="0">
                <a:solidFill>
                  <a:srgbClr val="FFFFFF"/>
                </a:solidFill>
              </a:rPr>
              <a:t>matings</a:t>
            </a:r>
            <a:r>
              <a:rPr lang="en-US" sz="16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309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l="-3939" r="-3939"/>
          <a:stretch>
            <a:fillRect/>
          </a:stretch>
        </p:blipFill>
        <p:spPr bwMode="auto">
          <a:xfrm>
            <a:off x="234950" y="1007157"/>
            <a:ext cx="8686800" cy="55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6" y="143487"/>
            <a:ext cx="8815387" cy="584775"/>
          </a:xfrm>
        </p:spPr>
        <p:txBody>
          <a:bodyPr/>
          <a:lstStyle/>
          <a:p>
            <a:r>
              <a:rPr lang="en-US" dirty="0"/>
              <a:t>Most extreme groups for progeny DGV</a:t>
            </a:r>
          </a:p>
        </p:txBody>
      </p:sp>
    </p:spTree>
    <p:extLst>
      <p:ext uri="{BB962C8B-B14F-4D97-AF65-F5344CB8AC3E}">
        <p14:creationId xmlns:p14="http://schemas.microsoft.com/office/powerpoint/2010/main" val="60864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" y="133717"/>
            <a:ext cx="8874003" cy="584775"/>
          </a:xfrm>
        </p:spPr>
        <p:txBody>
          <a:bodyPr/>
          <a:lstStyle/>
          <a:p>
            <a:r>
              <a:rPr lang="en-US" dirty="0"/>
              <a:t>Most extreme groups for </a:t>
            </a:r>
            <a:r>
              <a:rPr lang="en-US" dirty="0" smtClean="0"/>
              <a:t>DGV variance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195" r="-5195"/>
          <a:stretch>
            <a:fillRect/>
          </a:stretch>
        </p:blipFill>
        <p:spPr>
          <a:xfrm>
            <a:off x="174625" y="1041629"/>
            <a:ext cx="8686800" cy="5413718"/>
          </a:xfrm>
        </p:spPr>
      </p:pic>
    </p:spTree>
    <p:extLst>
      <p:ext uri="{BB962C8B-B14F-4D97-AF65-F5344CB8AC3E}">
        <p14:creationId xmlns:p14="http://schemas.microsoft.com/office/powerpoint/2010/main" val="320346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98" y="143486"/>
            <a:ext cx="8883771" cy="584775"/>
          </a:xfrm>
        </p:spPr>
        <p:txBody>
          <a:bodyPr/>
          <a:lstStyle/>
          <a:p>
            <a:r>
              <a:rPr lang="en-US" dirty="0" smtClean="0"/>
              <a:t>Most- and least-skewed progeny groups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5411" r="-5411"/>
          <a:stretch>
            <a:fillRect/>
          </a:stretch>
        </p:blipFill>
        <p:spPr>
          <a:xfrm>
            <a:off x="169863" y="1041524"/>
            <a:ext cx="8747125" cy="5302250"/>
          </a:xfrm>
        </p:spPr>
      </p:pic>
    </p:spTree>
    <p:extLst>
      <p:ext uri="{BB962C8B-B14F-4D97-AF65-F5344CB8AC3E}">
        <p14:creationId xmlns:p14="http://schemas.microsoft.com/office/powerpoint/2010/main" val="29828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4" y="114180"/>
            <a:ext cx="9065846" cy="716205"/>
          </a:xfrm>
        </p:spPr>
        <p:txBody>
          <a:bodyPr/>
          <a:lstStyle/>
          <a:p>
            <a:r>
              <a:rPr lang="en-US" dirty="0" smtClean="0"/>
              <a:t>Most- and least-</a:t>
            </a:r>
            <a:r>
              <a:rPr lang="en-US" dirty="0" err="1" smtClean="0"/>
              <a:t>kurtotic</a:t>
            </a:r>
            <a:r>
              <a:rPr lang="en-US" dirty="0" smtClean="0"/>
              <a:t> progeny groups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617" r="-4617"/>
          <a:stretch>
            <a:fillRect/>
          </a:stretch>
        </p:blipFill>
        <p:spPr>
          <a:xfrm>
            <a:off x="112713" y="1041629"/>
            <a:ext cx="8897937" cy="5472112"/>
          </a:xfrm>
        </p:spPr>
      </p:pic>
    </p:spTree>
    <p:extLst>
      <p:ext uri="{BB962C8B-B14F-4D97-AF65-F5344CB8AC3E}">
        <p14:creationId xmlns:p14="http://schemas.microsoft.com/office/powerpoint/2010/main" val="218706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Within-herd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smtClean="0"/>
              <a:t>Selected </a:t>
            </a:r>
            <a:r>
              <a:rPr lang="en-US" dirty="0" smtClean="0">
                <a:solidFill>
                  <a:srgbClr val="00FF00"/>
                </a:solidFill>
              </a:rPr>
              <a:t>3</a:t>
            </a:r>
            <a:r>
              <a:rPr lang="en-US" dirty="0" smtClean="0"/>
              <a:t> Jersey herds</a:t>
            </a:r>
          </a:p>
          <a:p>
            <a:pPr lvl="1"/>
            <a:r>
              <a:rPr lang="en-US" dirty="0" smtClean="0"/>
              <a:t>Ranked by number of genotyped animals and percentage of 50K genotypes</a:t>
            </a:r>
          </a:p>
          <a:p>
            <a:r>
              <a:rPr lang="en-US" dirty="0" smtClean="0"/>
              <a:t>Compared actual with possible </a:t>
            </a:r>
            <a:r>
              <a:rPr lang="en-US" dirty="0" err="1" smtClean="0"/>
              <a:t>matings</a:t>
            </a:r>
            <a:endParaRPr lang="en-US" dirty="0"/>
          </a:p>
          <a:p>
            <a:r>
              <a:rPr lang="en-US" dirty="0" smtClean="0"/>
              <a:t>Could the herd manager have selected better mate pairs?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9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693319"/>
          </a:xfrm>
        </p:spPr>
        <p:txBody>
          <a:bodyPr/>
          <a:lstStyle/>
          <a:p>
            <a:r>
              <a:rPr lang="en-US" dirty="0" smtClean="0"/>
              <a:t>Genomic selection increases selection response by reducing generation interval</a:t>
            </a:r>
          </a:p>
          <a:p>
            <a:r>
              <a:rPr lang="en-US" dirty="0" smtClean="0"/>
              <a:t>Bulls were genotyped first due to cost</a:t>
            </a:r>
          </a:p>
          <a:p>
            <a:r>
              <a:rPr lang="en-US" dirty="0" smtClean="0"/>
              <a:t>Now we have genotypes for many cows</a:t>
            </a:r>
          </a:p>
          <a:p>
            <a:r>
              <a:rPr lang="en-US" dirty="0" smtClean="0"/>
              <a:t>What can we do with those data that we couldn’t do before?</a:t>
            </a:r>
          </a:p>
        </p:txBody>
      </p:sp>
    </p:spTree>
    <p:extLst>
      <p:ext uri="{BB962C8B-B14F-4D97-AF65-F5344CB8AC3E}">
        <p14:creationId xmlns:p14="http://schemas.microsoft.com/office/powerpoint/2010/main" val="306319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Comparison to actual </a:t>
            </a:r>
            <a:r>
              <a:rPr lang="en-US" dirty="0" err="1" smtClean="0"/>
              <a:t>matings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Simulated </a:t>
            </a:r>
            <a:r>
              <a:rPr lang="en-US" dirty="0" err="1" smtClean="0"/>
              <a:t>matings</a:t>
            </a:r>
            <a:r>
              <a:rPr lang="en-US" dirty="0" smtClean="0"/>
              <a:t> were compared to </a:t>
            </a:r>
            <a:r>
              <a:rPr lang="en-US" dirty="0" smtClean="0">
                <a:solidFill>
                  <a:srgbClr val="00FF00"/>
                </a:solidFill>
              </a:rPr>
              <a:t>220</a:t>
            </a:r>
            <a:r>
              <a:rPr lang="en-US" dirty="0" smtClean="0"/>
              <a:t> actual </a:t>
            </a:r>
            <a:r>
              <a:rPr lang="en-US" dirty="0" err="1" smtClean="0"/>
              <a:t>matings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00FF00"/>
                </a:solidFill>
              </a:rPr>
              <a:t>142</a:t>
            </a:r>
            <a:r>
              <a:rPr lang="en-US" dirty="0" smtClean="0"/>
              <a:t> mate pairs</a:t>
            </a:r>
          </a:p>
          <a:p>
            <a:r>
              <a:rPr lang="en-US" dirty="0" smtClean="0"/>
              <a:t>Three strategies tested in simulation</a:t>
            </a:r>
          </a:p>
          <a:p>
            <a:pPr lvl="1"/>
            <a:r>
              <a:rPr lang="en-US" dirty="0" smtClean="0"/>
              <a:t>Mating plans using traditional and genomic PTA as in </a:t>
            </a:r>
            <a:r>
              <a:rPr lang="en-US" sz="2400" dirty="0" smtClean="0">
                <a:solidFill>
                  <a:srgbClr val="B8E2FF"/>
                </a:solidFill>
              </a:rPr>
              <a:t>Pryce et al. (2012)</a:t>
            </a:r>
            <a:endParaRPr lang="en-US" sz="2400" dirty="0" smtClean="0"/>
          </a:p>
          <a:p>
            <a:pPr lvl="1"/>
            <a:r>
              <a:rPr lang="en-US" dirty="0" smtClean="0"/>
              <a:t>Selection </a:t>
            </a:r>
            <a:r>
              <a:rPr lang="en-US" dirty="0" smtClean="0"/>
              <a:t>of mate pairs with greatest mean </a:t>
            </a:r>
            <a:r>
              <a:rPr lang="en-US" dirty="0" smtClean="0"/>
              <a:t>DGV</a:t>
            </a:r>
          </a:p>
          <a:p>
            <a:pPr lvl="1"/>
            <a:r>
              <a:rPr lang="en-US" dirty="0" smtClean="0"/>
              <a:t>Bulls limited to </a:t>
            </a:r>
            <a:r>
              <a:rPr lang="en-US" dirty="0" smtClean="0">
                <a:solidFill>
                  <a:srgbClr val="00FF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matings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85" y="142459"/>
            <a:ext cx="8226425" cy="584775"/>
          </a:xfrm>
        </p:spPr>
        <p:txBody>
          <a:bodyPr/>
          <a:lstStyle/>
          <a:p>
            <a:r>
              <a:rPr lang="en-US" dirty="0" smtClean="0"/>
              <a:t>Sire portfolios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6526" y="1858199"/>
            <a:ext cx="4692316" cy="3515894"/>
          </a:xfrm>
          <a:prstGeom prst="rect">
            <a:avLst/>
          </a:prstGeom>
          <a:solidFill>
            <a:srgbClr val="FFFFB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1878" y="4211041"/>
            <a:ext cx="4692316" cy="1181771"/>
          </a:xfrm>
          <a:prstGeom prst="rect">
            <a:avLst/>
          </a:prstGeom>
          <a:solidFill>
            <a:srgbClr val="A9C9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85390" y="3354548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Bulls used in herd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0406" y="1261052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Cows in herd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890" y="4528196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Genotyped calves</a:t>
            </a:r>
            <a:endParaRPr lang="en-US" sz="2800" b="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41474" y="1876919"/>
            <a:ext cx="254000" cy="35158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2527" y="2654910"/>
            <a:ext cx="292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Consider each bull as a mate for each cow using different strategies.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6527" y="3315367"/>
            <a:ext cx="4670932" cy="2807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41473" y="3315369"/>
            <a:ext cx="267761" cy="29292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21873" y="5098717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3136" y="4229771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98718" y="4670929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7773" y="5574522"/>
            <a:ext cx="292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Actual calves born to these parents.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339352" y="4951078"/>
            <a:ext cx="743280" cy="677027"/>
          </a:xfrm>
          <a:prstGeom prst="straightConnector1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50874" y="2728868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Simulated </a:t>
            </a:r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calves</a:t>
            </a:r>
            <a:endParaRPr lang="en-US" sz="2800" b="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393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5" y="1039447"/>
            <a:ext cx="4924669" cy="314797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1" y="133718"/>
            <a:ext cx="8698150" cy="584775"/>
          </a:xfrm>
        </p:spPr>
        <p:txBody>
          <a:bodyPr/>
          <a:lstStyle/>
          <a:p>
            <a:r>
              <a:rPr lang="en-US" dirty="0" smtClean="0"/>
              <a:t>Actual DGV and inbreeding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2549" y="1768221"/>
            <a:ext cx="3793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Similar distribution of DGV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5400000">
            <a:off x="5526871" y="1662390"/>
            <a:ext cx="290470" cy="1269341"/>
          </a:xfrm>
          <a:prstGeom prst="bent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7462" y="5007726"/>
            <a:ext cx="4410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Different distribution of relation-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ships – different sire portfolios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5400000" flipH="1" flipV="1">
            <a:off x="3605645" y="4177300"/>
            <a:ext cx="321814" cy="1417190"/>
          </a:xfrm>
          <a:prstGeom prst="bent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159" y="3462240"/>
            <a:ext cx="4509162" cy="306020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2071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Herd </a:t>
            </a:r>
            <a:r>
              <a:rPr lang="en-US" dirty="0" smtClean="0">
                <a:solidFill>
                  <a:srgbClr val="FFFF00"/>
                </a:solidFill>
              </a:rPr>
              <a:t>1</a:t>
            </a:r>
            <a:r>
              <a:rPr lang="en-US" dirty="0" smtClean="0"/>
              <a:t>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82465"/>
              </p:ext>
            </p:extLst>
          </p:nvPr>
        </p:nvGraphicFramePr>
        <p:xfrm>
          <a:off x="173788" y="1151507"/>
          <a:ext cx="8769684" cy="4583608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179054"/>
                <a:gridCol w="1270000"/>
                <a:gridCol w="1644316"/>
                <a:gridCol w="1922377"/>
                <a:gridCol w="1753937"/>
              </a:tblGrid>
              <a:tr h="572951">
                <a:tc>
                  <a:txBody>
                    <a:bodyPr/>
                    <a:lstStyle/>
                    <a:p>
                      <a:endParaRPr lang="en-US" sz="2400" kern="1200" baseline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1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gPTA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DGV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Genetic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value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416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308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446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452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Difference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-108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+28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+36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(Genetic)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7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Inbreeding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0.053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0.075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0.083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0.070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Min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0.005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0.027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&lt;0.001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Max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0.110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0.274</a:t>
                      </a:r>
                      <a:endParaRPr lang="en-US" sz="2400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0.145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0.112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Correlation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0.443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0.218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0.247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580" y="5736890"/>
            <a:ext cx="89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>
                <a:latin typeface="Trebuchet MS"/>
                <a:cs typeface="Trebuchet MS"/>
              </a:rPr>
              <a:t>1</a:t>
            </a:r>
            <a:r>
              <a:rPr lang="en-US" sz="1800" dirty="0" smtClean="0">
                <a:latin typeface="Trebuchet MS"/>
                <a:cs typeface="Trebuchet MS"/>
              </a:rPr>
              <a:t>Results from </a:t>
            </a:r>
            <a:r>
              <a:rPr lang="en-US" sz="1800" dirty="0" smtClean="0">
                <a:solidFill>
                  <a:srgbClr val="FFFF00"/>
                </a:solidFill>
                <a:latin typeface="Trebuchet MS"/>
                <a:cs typeface="Trebuchet MS"/>
              </a:rPr>
              <a:t>94 </a:t>
            </a:r>
            <a:r>
              <a:rPr lang="en-US" sz="1800" dirty="0" smtClean="0">
                <a:latin typeface="Trebuchet MS"/>
                <a:cs typeface="Trebuchet MS"/>
              </a:rPr>
              <a:t>genotyped</a:t>
            </a:r>
            <a:r>
              <a:rPr lang="en-US" sz="180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sz="1800" dirty="0" smtClean="0">
                <a:latin typeface="Trebuchet MS"/>
                <a:cs typeface="Trebuchet MS"/>
              </a:rPr>
              <a:t>offspring of </a:t>
            </a:r>
            <a:r>
              <a:rPr lang="en-US" sz="1800" dirty="0">
                <a:solidFill>
                  <a:srgbClr val="FFFF00"/>
                </a:solidFill>
                <a:latin typeface="Trebuchet MS"/>
                <a:cs typeface="Trebuchet MS"/>
              </a:rPr>
              <a:t>62 </a:t>
            </a:r>
            <a:r>
              <a:rPr lang="en-US" sz="1800" dirty="0" smtClean="0">
                <a:latin typeface="Trebuchet MS"/>
                <a:cs typeface="Trebuchet MS"/>
              </a:rPr>
              <a:t>cows.</a:t>
            </a:r>
          </a:p>
          <a:p>
            <a:r>
              <a:rPr lang="en-US" sz="1800" baseline="30000" dirty="0" smtClean="0">
                <a:latin typeface="Trebuchet MS"/>
                <a:cs typeface="Trebuchet MS"/>
              </a:rPr>
              <a:t>2</a:t>
            </a:r>
            <a:r>
              <a:rPr lang="en-US" sz="1800" dirty="0" smtClean="0">
                <a:latin typeface="Trebuchet MS"/>
                <a:cs typeface="Trebuchet MS"/>
              </a:rPr>
              <a:t>Simulated </a:t>
            </a:r>
            <a:r>
              <a:rPr lang="en-US" sz="1800" dirty="0" err="1" smtClean="0">
                <a:latin typeface="Trebuchet MS"/>
                <a:cs typeface="Trebuchet MS"/>
              </a:rPr>
              <a:t>matings</a:t>
            </a:r>
            <a:r>
              <a:rPr lang="en-US" sz="1800" dirty="0" smtClean="0">
                <a:latin typeface="Trebuchet MS"/>
                <a:cs typeface="Trebuchet MS"/>
              </a:rPr>
              <a:t> of </a:t>
            </a:r>
            <a:r>
              <a:rPr lang="en-US" sz="1800" dirty="0" smtClean="0">
                <a:solidFill>
                  <a:srgbClr val="FFFF00"/>
                </a:solidFill>
                <a:latin typeface="Trebuchet MS"/>
                <a:cs typeface="Trebuchet MS"/>
              </a:rPr>
              <a:t>62 </a:t>
            </a:r>
            <a:r>
              <a:rPr lang="en-US" sz="1800" dirty="0" smtClean="0">
                <a:latin typeface="Trebuchet MS"/>
                <a:cs typeface="Trebuchet MS"/>
              </a:rPr>
              <a:t>cows to a portfolio of </a:t>
            </a:r>
            <a:r>
              <a:rPr lang="en-US" sz="1800" dirty="0" smtClean="0">
                <a:solidFill>
                  <a:srgbClr val="FFFF00"/>
                </a:solidFill>
                <a:latin typeface="Trebuchet MS"/>
                <a:cs typeface="Trebuchet MS"/>
              </a:rPr>
              <a:t>54 </a:t>
            </a:r>
            <a:r>
              <a:rPr lang="en-US" sz="1800" dirty="0" smtClean="0">
                <a:latin typeface="Trebuchet MS"/>
                <a:cs typeface="Trebuchet MS"/>
              </a:rPr>
              <a:t>bulls (n=</a:t>
            </a:r>
            <a:r>
              <a:rPr lang="en-US" sz="1800" dirty="0" smtClean="0">
                <a:solidFill>
                  <a:srgbClr val="FFFF00"/>
                </a:solidFill>
                <a:latin typeface="Trebuchet MS"/>
                <a:cs typeface="Trebuchet MS"/>
              </a:rPr>
              <a:t>3348 </a:t>
            </a:r>
            <a:r>
              <a:rPr lang="en-US" sz="1800" dirty="0" smtClean="0">
                <a:latin typeface="Trebuchet MS"/>
                <a:cs typeface="Trebuchet MS"/>
              </a:rPr>
              <a:t>combinations).</a:t>
            </a:r>
            <a:endParaRPr lang="en-US" sz="18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4461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Herd 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149630"/>
              </p:ext>
            </p:extLst>
          </p:nvPr>
        </p:nvGraphicFramePr>
        <p:xfrm>
          <a:off x="120316" y="1098035"/>
          <a:ext cx="8890000" cy="4583608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259263"/>
                <a:gridCol w="1296737"/>
                <a:gridCol w="1764631"/>
                <a:gridCol w="1791369"/>
                <a:gridCol w="1778000"/>
              </a:tblGrid>
              <a:tr h="572951">
                <a:tc>
                  <a:txBody>
                    <a:bodyPr/>
                    <a:lstStyle/>
                    <a:p>
                      <a:endParaRPr lang="en-US" sz="2400" kern="1200" baseline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1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gPTA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DGV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Genetic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value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468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396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534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538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Difference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-72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66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70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(Genetic)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23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14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Inbreeding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0.068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0.051</a:t>
                      </a:r>
                      <a:endParaRPr lang="en-US" sz="2400" dirty="0">
                        <a:solidFill>
                          <a:srgbClr val="00FF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0.077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0.077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Min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0.025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0.001</a:t>
                      </a:r>
                      <a:endParaRPr lang="en-US" sz="2400" dirty="0">
                        <a:solidFill>
                          <a:srgbClr val="00FF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0.021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Max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0.090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0.120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0.106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Correlation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0.577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0.735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0.745</a:t>
                      </a:r>
                      <a:endParaRPr lang="en-US" sz="2400" dirty="0">
                        <a:solidFill>
                          <a:srgbClr val="00FF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736" y="5686371"/>
            <a:ext cx="9062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/>
              <a:t>1</a:t>
            </a:r>
            <a:r>
              <a:rPr lang="en-US" sz="1800" dirty="0" smtClean="0"/>
              <a:t>Results from </a:t>
            </a:r>
            <a:r>
              <a:rPr lang="en-US" sz="1800" dirty="0" smtClean="0">
                <a:solidFill>
                  <a:srgbClr val="FFFF00"/>
                </a:solidFill>
              </a:rPr>
              <a:t>31 </a:t>
            </a:r>
            <a:r>
              <a:rPr lang="en-US" sz="1800" dirty="0" smtClean="0"/>
              <a:t>genotyped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offspring of </a:t>
            </a:r>
            <a:r>
              <a:rPr lang="en-US" sz="1800" dirty="0" smtClean="0">
                <a:solidFill>
                  <a:srgbClr val="FFFF00"/>
                </a:solidFill>
              </a:rPr>
              <a:t>19 </a:t>
            </a:r>
            <a:r>
              <a:rPr lang="en-US" sz="1800" dirty="0" smtClean="0"/>
              <a:t>cows.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Simulated </a:t>
            </a:r>
            <a:r>
              <a:rPr lang="en-US" sz="1800" dirty="0" err="1" smtClean="0"/>
              <a:t>matings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rgbClr val="FFFF00"/>
                </a:solidFill>
              </a:rPr>
              <a:t>19 </a:t>
            </a:r>
            <a:r>
              <a:rPr lang="en-US" sz="1800" dirty="0" smtClean="0"/>
              <a:t>cows to a portfolio of </a:t>
            </a:r>
            <a:r>
              <a:rPr lang="en-US" sz="1800" dirty="0" smtClean="0">
                <a:solidFill>
                  <a:srgbClr val="FFFF00"/>
                </a:solidFill>
              </a:rPr>
              <a:t>31 </a:t>
            </a:r>
            <a:r>
              <a:rPr lang="en-US" sz="1800" dirty="0" smtClean="0"/>
              <a:t>bulls (n=</a:t>
            </a:r>
            <a:r>
              <a:rPr lang="en-US" sz="1800" dirty="0" smtClean="0">
                <a:solidFill>
                  <a:srgbClr val="FFFF00"/>
                </a:solidFill>
              </a:rPr>
              <a:t>589 </a:t>
            </a:r>
            <a:r>
              <a:rPr lang="en-US" sz="1800" dirty="0" smtClean="0"/>
              <a:t>combinations).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699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Herd 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dirty="0" smtClean="0"/>
              <a:t> results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97363"/>
              </p:ext>
            </p:extLst>
          </p:nvPr>
        </p:nvGraphicFramePr>
        <p:xfrm>
          <a:off x="147053" y="1124771"/>
          <a:ext cx="8849894" cy="4583608"/>
        </p:xfrm>
        <a:graphic>
          <a:graphicData uri="http://schemas.openxmlformats.org/drawingml/2006/table">
            <a:tbl>
              <a:tblPr firstRow="1">
                <a:tableStyleId>{1E171933-4619-4E11-9A3F-F7608DF75F80}</a:tableStyleId>
              </a:tblPr>
              <a:tblGrid>
                <a:gridCol w="2125579"/>
                <a:gridCol w="1550736"/>
                <a:gridCol w="1671053"/>
                <a:gridCol w="1732547"/>
                <a:gridCol w="1769979"/>
              </a:tblGrid>
              <a:tr h="572951">
                <a:tc>
                  <a:txBody>
                    <a:bodyPr/>
                    <a:lstStyle/>
                    <a:p>
                      <a:endParaRPr lang="en-US" sz="2400" kern="1200" baseline="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Actual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1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gPTA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kern="1200" baseline="0" dirty="0" smtClean="0">
                          <a:latin typeface="Trebuchet MS"/>
                          <a:cs typeface="Trebuchet MS"/>
                        </a:rPr>
                        <a:t>Best DGV</a:t>
                      </a:r>
                      <a:r>
                        <a:rPr lang="en-US" sz="2400" baseline="30000" dirty="0" smtClean="0">
                          <a:latin typeface="Trebuchet MS"/>
                          <a:cs typeface="Trebuchet MS"/>
                        </a:rPr>
                        <a:t>2</a:t>
                      </a:r>
                      <a:endParaRPr lang="en-US" sz="2400" kern="1200" baseline="0" dirty="0"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Genetic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value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480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342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505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501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Difference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-138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25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21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(Genetic)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19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8</a:t>
                      </a:r>
                      <a:endParaRPr lang="en-US" sz="240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Inbreeding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0.068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0.076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0.093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0.068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Min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0.000</a:t>
                      </a:r>
                      <a:endParaRPr lang="en-US" sz="2400" dirty="0">
                        <a:solidFill>
                          <a:srgbClr val="00FF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0.045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0.015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      Max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0.183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0.178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0.106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95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Correlation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−</a:t>
                      </a:r>
                      <a:endParaRPr lang="en-US" sz="2400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0.665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rgbClr val="00FF00"/>
                          </a:solidFill>
                          <a:effectLst/>
                          <a:latin typeface="Trebuchet MS"/>
                          <a:cs typeface="Trebuchet MS"/>
                        </a:rPr>
                        <a:t>0.682</a:t>
                      </a:r>
                      <a:endParaRPr lang="en-US" sz="2400" dirty="0">
                        <a:solidFill>
                          <a:srgbClr val="00FF00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0.495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846" y="5713107"/>
            <a:ext cx="883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smtClean="0"/>
              <a:t>1</a:t>
            </a:r>
            <a:r>
              <a:rPr lang="en-US" sz="1800" dirty="0" smtClean="0"/>
              <a:t>Results from </a:t>
            </a:r>
            <a:r>
              <a:rPr lang="en-US" sz="1800" dirty="0" smtClean="0">
                <a:solidFill>
                  <a:srgbClr val="FFFF00"/>
                </a:solidFill>
              </a:rPr>
              <a:t>95 </a:t>
            </a:r>
            <a:r>
              <a:rPr lang="en-US" sz="1800" dirty="0" smtClean="0"/>
              <a:t>genotyped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smtClean="0"/>
              <a:t>offspring of </a:t>
            </a:r>
            <a:r>
              <a:rPr lang="en-US" sz="1800" dirty="0" smtClean="0">
                <a:solidFill>
                  <a:srgbClr val="FFFF00"/>
                </a:solidFill>
              </a:rPr>
              <a:t>38 </a:t>
            </a:r>
            <a:r>
              <a:rPr lang="en-US" sz="1800" dirty="0" smtClean="0"/>
              <a:t>cows.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Simulated </a:t>
            </a:r>
            <a:r>
              <a:rPr lang="en-US" sz="1800" dirty="0" err="1" smtClean="0"/>
              <a:t>matings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rgbClr val="FFFF00"/>
                </a:solidFill>
              </a:rPr>
              <a:t>38 </a:t>
            </a:r>
            <a:r>
              <a:rPr lang="en-US" sz="1800" dirty="0" smtClean="0"/>
              <a:t>cows to a portfolio of </a:t>
            </a:r>
            <a:r>
              <a:rPr lang="en-US" sz="1800" dirty="0" smtClean="0">
                <a:solidFill>
                  <a:srgbClr val="FFFF00"/>
                </a:solidFill>
              </a:rPr>
              <a:t>25 </a:t>
            </a:r>
            <a:r>
              <a:rPr lang="en-US" sz="1800" dirty="0" smtClean="0"/>
              <a:t>bulls (n=</a:t>
            </a:r>
            <a:r>
              <a:rPr lang="en-US" sz="1800" dirty="0" smtClean="0">
                <a:solidFill>
                  <a:srgbClr val="FFFF00"/>
                </a:solidFill>
              </a:rPr>
              <a:t>950 </a:t>
            </a:r>
            <a:r>
              <a:rPr lang="en-US" sz="1800" dirty="0" smtClean="0"/>
              <a:t>combinations).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74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17" y="142459"/>
            <a:ext cx="8226425" cy="584775"/>
          </a:xfrm>
        </p:spPr>
        <p:txBody>
          <a:bodyPr/>
          <a:lstStyle/>
          <a:p>
            <a:r>
              <a:rPr lang="en-US" dirty="0" smtClean="0"/>
              <a:t>Specific combining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Quantitative model</a:t>
            </a:r>
          </a:p>
          <a:p>
            <a:pPr lvl="1"/>
            <a:r>
              <a:rPr lang="en-US" dirty="0" smtClean="0"/>
              <a:t>Must solve equation for each mate pair</a:t>
            </a:r>
          </a:p>
          <a:p>
            <a:r>
              <a:rPr lang="en-US" dirty="0" smtClean="0"/>
              <a:t>Genomic model</a:t>
            </a:r>
          </a:p>
          <a:p>
            <a:pPr lvl="1"/>
            <a:r>
              <a:rPr lang="en-US" dirty="0" smtClean="0"/>
              <a:t>Compute dominance for each locus</a:t>
            </a:r>
          </a:p>
          <a:p>
            <a:pPr lvl="1"/>
            <a:r>
              <a:rPr lang="en-US" dirty="0" smtClean="0"/>
              <a:t>Haplotype the population</a:t>
            </a:r>
          </a:p>
          <a:p>
            <a:pPr lvl="1"/>
            <a:r>
              <a:rPr lang="en-US" dirty="0" smtClean="0"/>
              <a:t>Simulate </a:t>
            </a:r>
            <a:r>
              <a:rPr lang="en-US" dirty="0" err="1" smtClean="0"/>
              <a:t>matings</a:t>
            </a:r>
            <a:r>
              <a:rPr lang="en-US" dirty="0" smtClean="0"/>
              <a:t> and compute average dominance</a:t>
            </a:r>
          </a:p>
        </p:txBody>
      </p:sp>
    </p:spTree>
    <p:extLst>
      <p:ext uri="{BB962C8B-B14F-4D97-AF65-F5344CB8AC3E}">
        <p14:creationId xmlns:p14="http://schemas.microsoft.com/office/powerpoint/2010/main" val="3000044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0" y="121671"/>
            <a:ext cx="8226425" cy="584775"/>
          </a:xfrm>
        </p:spPr>
        <p:txBody>
          <a:bodyPr/>
          <a:lstStyle/>
          <a:p>
            <a:r>
              <a:rPr lang="en-US" dirty="0" smtClean="0"/>
              <a:t>Inbreeding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939540"/>
          </a:xfrm>
        </p:spPr>
        <p:txBody>
          <a:bodyPr/>
          <a:lstStyle/>
          <a:p>
            <a:r>
              <a:rPr lang="en-US" dirty="0" smtClean="0"/>
              <a:t>Are inbreeding effects distributed uniformly across the genome?</a:t>
            </a:r>
          </a:p>
          <a:p>
            <a:pPr lvl="1"/>
            <a:r>
              <a:rPr lang="en-US" dirty="0" smtClean="0"/>
              <a:t>Where are the recessives and the over- and under-dominant loci?</a:t>
            </a:r>
          </a:p>
          <a:p>
            <a:r>
              <a:rPr lang="en-US" dirty="0" smtClean="0"/>
              <a:t>Inbreeding </a:t>
            </a:r>
            <a:r>
              <a:rPr lang="en-US" dirty="0"/>
              <a:t>changes transcription levels </a:t>
            </a:r>
            <a:r>
              <a:rPr lang="en-US" dirty="0" smtClean="0"/>
              <a:t>and gene </a:t>
            </a:r>
            <a:r>
              <a:rPr lang="en-US" dirty="0"/>
              <a:t>expression profiles </a:t>
            </a:r>
            <a:r>
              <a:rPr lang="en-US" dirty="0" smtClean="0"/>
              <a:t>in </a:t>
            </a:r>
            <a:r>
              <a:rPr lang="en-US" i="1" dirty="0" smtClean="0"/>
              <a:t>D. melanogaster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B8E2FF"/>
                </a:solidFill>
              </a:rPr>
              <a:t>(</a:t>
            </a:r>
            <a:r>
              <a:rPr lang="en-US" sz="2400" dirty="0" err="1" smtClean="0">
                <a:solidFill>
                  <a:srgbClr val="B8E2FF"/>
                </a:solidFill>
              </a:rPr>
              <a:t>Kristensen</a:t>
            </a:r>
            <a:r>
              <a:rPr lang="en-US" sz="2400" dirty="0" smtClean="0">
                <a:solidFill>
                  <a:srgbClr val="B8E2FF"/>
                </a:solidFill>
              </a:rPr>
              <a:t> </a:t>
            </a:r>
            <a:r>
              <a:rPr lang="en-US" sz="2400" dirty="0">
                <a:solidFill>
                  <a:srgbClr val="B8E2FF"/>
                </a:solidFill>
              </a:rPr>
              <a:t>et al., 2005</a:t>
            </a:r>
            <a:r>
              <a:rPr lang="en-US" sz="2400" dirty="0" smtClean="0">
                <a:solidFill>
                  <a:srgbClr val="B8E2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940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" y="143486"/>
            <a:ext cx="8226425" cy="584775"/>
          </a:xfrm>
        </p:spPr>
        <p:txBody>
          <a:bodyPr/>
          <a:lstStyle/>
          <a:p>
            <a:r>
              <a:rPr lang="en-US" dirty="0" smtClean="0"/>
              <a:t>Precision 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r>
              <a:rPr lang="en-US" dirty="0" smtClean="0"/>
              <a:t>Runs of </a:t>
            </a:r>
            <a:r>
              <a:rPr lang="en-US" dirty="0" err="1" smtClean="0"/>
              <a:t>homozygosity</a:t>
            </a:r>
            <a:r>
              <a:rPr lang="en-US" dirty="0" smtClean="0"/>
              <a:t> may indicate genomic regions where inbreeding is acceptable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 smtClean="0"/>
              <a:t>we target those regions by selecting among haplotypes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5" name="Line 67"/>
          <p:cNvSpPr>
            <a:spLocks noChangeShapeType="1"/>
          </p:cNvSpPr>
          <p:nvPr/>
        </p:nvSpPr>
        <p:spPr bwMode="auto">
          <a:xfrm>
            <a:off x="4201160" y="3969371"/>
            <a:ext cx="4572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8"/>
          <p:cNvSpPr>
            <a:spLocks noChangeShapeType="1"/>
          </p:cNvSpPr>
          <p:nvPr/>
        </p:nvSpPr>
        <p:spPr bwMode="auto">
          <a:xfrm>
            <a:off x="4658359" y="3969371"/>
            <a:ext cx="1524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5191760" y="3969371"/>
            <a:ext cx="6096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>
            <a:off x="4810760" y="3969371"/>
            <a:ext cx="3810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>
            <a:off x="3819582" y="3970884"/>
            <a:ext cx="3810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3214238" y="3977779"/>
            <a:ext cx="6096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5795990" y="3968011"/>
            <a:ext cx="1524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94459" y="2985779"/>
            <a:ext cx="234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Dominance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1668" y="4392741"/>
            <a:ext cx="199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Recessives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0632" y="4386643"/>
            <a:ext cx="297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Under</a:t>
            </a:r>
            <a:r>
              <a:rPr lang="en-US" sz="2400" b="1" dirty="0" smtClean="0">
                <a:solidFill>
                  <a:srgbClr val="00FF00"/>
                </a:solidFill>
              </a:rPr>
              <a:t>-dominance</a:t>
            </a:r>
            <a:endParaRPr 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459668" y="4108868"/>
            <a:ext cx="395700" cy="396289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449053" y="4090737"/>
            <a:ext cx="481263" cy="427789"/>
          </a:xfrm>
          <a:prstGeom prst="straightConnector1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922211" y="3422316"/>
            <a:ext cx="280738" cy="401052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53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85" y="139069"/>
            <a:ext cx="8226425" cy="584775"/>
          </a:xfrm>
        </p:spPr>
        <p:txBody>
          <a:bodyPr/>
          <a:lstStyle/>
          <a:p>
            <a:r>
              <a:rPr lang="en-US" dirty="0" smtClean="0"/>
              <a:t>Phenotypic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489446"/>
            <a:ext cx="8226425" cy="455509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Can haplotypes be used to improve phenotypic predictions?</a:t>
            </a:r>
            <a:endParaRPr lang="en-US" dirty="0" smtClean="0"/>
          </a:p>
          <a:p>
            <a:pPr lvl="1"/>
            <a:r>
              <a:rPr lang="en-US" dirty="0" smtClean="0"/>
              <a:t>Models with </a:t>
            </a:r>
            <a:r>
              <a:rPr lang="en-US" dirty="0" err="1" smtClean="0"/>
              <a:t>GxE</a:t>
            </a:r>
            <a:r>
              <a:rPr lang="en-US" dirty="0" smtClean="0"/>
              <a:t> are better predictors </a:t>
            </a:r>
            <a:r>
              <a:rPr lang="en-US" sz="2400" dirty="0" smtClean="0">
                <a:solidFill>
                  <a:srgbClr val="B8E2FF"/>
                </a:solidFill>
              </a:rPr>
              <a:t>(Bryant </a:t>
            </a:r>
            <a:r>
              <a:rPr lang="en-US" sz="2400" dirty="0">
                <a:solidFill>
                  <a:srgbClr val="B8E2FF"/>
                </a:solidFill>
              </a:rPr>
              <a:t>et al., </a:t>
            </a:r>
            <a:r>
              <a:rPr lang="en-US" sz="2400" dirty="0" smtClean="0">
                <a:solidFill>
                  <a:srgbClr val="B8E2FF"/>
                </a:solidFill>
              </a:rPr>
              <a:t>2005)</a:t>
            </a:r>
            <a:endParaRPr lang="en-US" sz="2400" dirty="0" smtClean="0"/>
          </a:p>
          <a:p>
            <a:pPr lvl="1"/>
            <a:r>
              <a:rPr lang="en-US" dirty="0" smtClean="0"/>
              <a:t>Models with A+D better than records from relatives </a:t>
            </a:r>
            <a:r>
              <a:rPr lang="en-US" sz="2400" dirty="0" smtClean="0">
                <a:solidFill>
                  <a:srgbClr val="B8E2FF"/>
                </a:solidFill>
              </a:rPr>
              <a:t>(Lee </a:t>
            </a:r>
            <a:r>
              <a:rPr lang="en-US" sz="2400" dirty="0">
                <a:solidFill>
                  <a:srgbClr val="B8E2FF"/>
                </a:solidFill>
              </a:rPr>
              <a:t>et al., </a:t>
            </a:r>
            <a:r>
              <a:rPr lang="en-US" sz="2400" dirty="0" smtClean="0">
                <a:solidFill>
                  <a:srgbClr val="B8E2FF"/>
                </a:solidFill>
              </a:rPr>
              <a:t>2008)</a:t>
            </a:r>
          </a:p>
          <a:p>
            <a:pPr lvl="1"/>
            <a:r>
              <a:rPr lang="en-US" dirty="0"/>
              <a:t>Disease risk can be predicted even if mechanisms unknown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B8E2FF"/>
                </a:solidFill>
              </a:rPr>
              <a:t>(Wray et al., 2005</a:t>
            </a:r>
            <a:r>
              <a:rPr lang="en-US" sz="2400" dirty="0" smtClean="0">
                <a:solidFill>
                  <a:srgbClr val="B8E2FF"/>
                </a:solidFill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08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77" y="139068"/>
            <a:ext cx="8226425" cy="584775"/>
          </a:xfrm>
        </p:spPr>
        <p:txBody>
          <a:bodyPr/>
          <a:lstStyle/>
          <a:p>
            <a:r>
              <a:rPr lang="en-US" dirty="0"/>
              <a:t>O-Style </a:t>
            </a:r>
            <a:r>
              <a:rPr lang="en-US" dirty="0" err="1" smtClean="0"/>
              <a:t>Haplotypes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66CCFF"/>
                </a:solidFill>
              </a:rPr>
              <a:t>Chromosome </a:t>
            </a:r>
            <a:r>
              <a:rPr lang="en-US" sz="2400" dirty="0">
                <a:solidFill>
                  <a:srgbClr val="66CCFF"/>
                </a:solidFill>
              </a:rPr>
              <a:t>15</a:t>
            </a:r>
          </a:p>
        </p:txBody>
      </p:sp>
      <p:sp>
        <p:nvSpPr>
          <p:cNvPr id="1112067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8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69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0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1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2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3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4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5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6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7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8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79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0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1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2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3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4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5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6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7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8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89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0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1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2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3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4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5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6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7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8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099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0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1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2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3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4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5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6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7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8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09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0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1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2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3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4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5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6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7" name="Line 53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8" name="Line 54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19" name="Line 55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0" name="Line 56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1" name="Line 57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2" name="Line 58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3" name="Line 59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4" name="Line 60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5" name="Line 61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6" name="Line 62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7" name="Line 63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8" name="Line 64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29" name="Line 65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0" name="Line 66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1" name="Line 67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2" name="Line 68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3" name="Line 69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4" name="Line 70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5" name="Line 71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6" name="Line 72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7" name="Line 73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8" name="Line 74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39" name="Line 75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0" name="Line 76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1" name="Line 77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2" name="Line 78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3" name="Line 79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4" name="Line 80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2145" name="Line 81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44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49" y="142459"/>
            <a:ext cx="8226425" cy="584775"/>
          </a:xfrm>
        </p:spPr>
        <p:txBody>
          <a:bodyPr/>
          <a:lstStyle/>
          <a:p>
            <a:r>
              <a:rPr lang="en-US" dirty="0" smtClean="0"/>
              <a:t>Unknown phenotypes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Susceptibility to disease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Johne’s</a:t>
            </a:r>
            <a:r>
              <a:rPr lang="en-US" dirty="0" smtClean="0"/>
              <a:t> is difficult to </a:t>
            </a:r>
            <a:r>
              <a:rPr lang="en-US" dirty="0" smtClean="0"/>
              <a:t>diagnose </a:t>
            </a:r>
            <a:endParaRPr lang="en-US" dirty="0" smtClean="0"/>
          </a:p>
          <a:p>
            <a:r>
              <a:rPr lang="en-US" dirty="0" smtClean="0"/>
              <a:t>Differential response to management</a:t>
            </a:r>
          </a:p>
          <a:p>
            <a:pPr lvl="1"/>
            <a:r>
              <a:rPr lang="en-US" dirty="0" smtClean="0"/>
              <a:t>e</a:t>
            </a:r>
            <a:r>
              <a:rPr lang="en-US" dirty="0" smtClean="0"/>
              <a:t>.g., Feed conversion efficiency</a:t>
            </a:r>
          </a:p>
          <a:p>
            <a:r>
              <a:rPr lang="en-US" dirty="0" smtClean="0"/>
              <a:t>Can simulate </a:t>
            </a:r>
            <a:r>
              <a:rPr lang="en-US" dirty="0" smtClean="0">
                <a:solidFill>
                  <a:srgbClr val="FFFF00"/>
                </a:solidFill>
              </a:rPr>
              <a:t>more plausible</a:t>
            </a:r>
            <a:r>
              <a:rPr lang="en-US" dirty="0" smtClean="0"/>
              <a:t> outcomes with haplotypes than genotypes </a:t>
            </a:r>
          </a:p>
          <a:p>
            <a:pPr lvl="1"/>
            <a:r>
              <a:rPr lang="en-US" dirty="0" smtClean="0"/>
              <a:t>Chromosome transmitted, not means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060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Loss-of-function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smtClean="0"/>
              <a:t>At least </a:t>
            </a:r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 err="1" smtClean="0"/>
              <a:t>LoF</a:t>
            </a:r>
            <a:r>
              <a:rPr lang="en-US" dirty="0" smtClean="0"/>
              <a:t> per human genome surveyed </a:t>
            </a:r>
            <a:r>
              <a:rPr lang="en-US" sz="2400" dirty="0" smtClean="0">
                <a:solidFill>
                  <a:srgbClr val="B8E2FF"/>
                </a:solidFill>
              </a:rPr>
              <a:t>(MacArthur et al., 2010)</a:t>
            </a:r>
          </a:p>
          <a:p>
            <a:pPr lvl="1"/>
            <a:r>
              <a:rPr lang="en-US" dirty="0" smtClean="0"/>
              <a:t>Of those genes </a:t>
            </a:r>
            <a:r>
              <a:rPr lang="en-US" dirty="0" smtClean="0">
                <a:solidFill>
                  <a:srgbClr val="00FF00"/>
                </a:solidFill>
              </a:rPr>
              <a:t>~20 </a:t>
            </a:r>
            <a:r>
              <a:rPr lang="en-US" dirty="0" smtClean="0"/>
              <a:t>are completely inactivated</a:t>
            </a:r>
          </a:p>
          <a:p>
            <a:pPr lvl="1"/>
            <a:r>
              <a:rPr lang="en-US" dirty="0" smtClean="0"/>
              <a:t>Uncharacterized </a:t>
            </a:r>
            <a:r>
              <a:rPr lang="en-US" dirty="0" err="1"/>
              <a:t>LoF</a:t>
            </a:r>
            <a:r>
              <a:rPr lang="en-US" dirty="0"/>
              <a:t> variants </a:t>
            </a:r>
            <a:r>
              <a:rPr lang="en-US" dirty="0" smtClean="0"/>
              <a:t>likely </a:t>
            </a:r>
            <a:r>
              <a:rPr lang="en-US" dirty="0"/>
              <a:t>to have phenotypic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How can mating programs deal with this?</a:t>
            </a:r>
          </a:p>
        </p:txBody>
      </p:sp>
    </p:spTree>
    <p:extLst>
      <p:ext uri="{BB962C8B-B14F-4D97-AF65-F5344CB8AC3E}">
        <p14:creationId xmlns:p14="http://schemas.microsoft.com/office/powerpoint/2010/main" val="357214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6" y="112330"/>
            <a:ext cx="8686800" cy="584775"/>
          </a:xfrm>
        </p:spPr>
        <p:txBody>
          <a:bodyPr/>
          <a:lstStyle/>
          <a:p>
            <a:r>
              <a:rPr lang="en-US" dirty="0" smtClean="0"/>
              <a:t>Novel </a:t>
            </a:r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34876"/>
              </p:ext>
            </p:extLst>
          </p:nvPr>
        </p:nvGraphicFramePr>
        <p:xfrm>
          <a:off x="200529" y="1149685"/>
          <a:ext cx="8742945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846"/>
                <a:gridCol w="1793875"/>
                <a:gridCol w="1397000"/>
                <a:gridCol w="1492250"/>
                <a:gridCol w="3037974"/>
              </a:tblGrid>
              <a:tr h="770837">
                <a:tc>
                  <a:txBody>
                    <a:bodyPr/>
                    <a:lstStyle/>
                    <a:p>
                      <a:endParaRPr lang="en-US" sz="2400" b="1" baseline="0" dirty="0" smtClean="0">
                        <a:solidFill>
                          <a:srgbClr val="00FF00"/>
                        </a:solidFill>
                      </a:endParaRPr>
                    </a:p>
                    <a:p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Name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FF00"/>
                          </a:solidFill>
                        </a:rPr>
                        <a:t>Chrom-osome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 smtClean="0">
                          <a:solidFill>
                            <a:srgbClr val="00FF00"/>
                          </a:solidFill>
                        </a:rPr>
                        <a:t>Loca-tion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Carrier Freq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Earliest </a:t>
                      </a:r>
                      <a:r>
                        <a:rPr lang="en-US" sz="2400" b="1" baseline="0" dirty="0" smtClean="0">
                          <a:solidFill>
                            <a:srgbClr val="00FF00"/>
                          </a:solidFill>
                        </a:rPr>
                        <a:t>Known Ancestors</a:t>
                      </a:r>
                      <a:endParaRPr lang="en-US" sz="2400" b="1" baseline="0" dirty="0">
                        <a:solidFill>
                          <a:srgbClr val="00FF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HH1</a:t>
                      </a:r>
                      <a:endParaRPr lang="en-US" sz="2400" b="1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62-68</a:t>
                      </a:r>
                      <a:endParaRPr lang="en-US" sz="2400" b="1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4.5</a:t>
                      </a:r>
                      <a:endParaRPr lang="en-US" sz="2400" b="1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Pawnee Farm </a:t>
                      </a:r>
                      <a:r>
                        <a:rPr lang="en-US" sz="2400" b="1" dirty="0" err="1" smtClean="0"/>
                        <a:t>Arlinda</a:t>
                      </a:r>
                      <a:r>
                        <a:rPr lang="en-US" sz="2400" b="1" dirty="0" smtClean="0"/>
                        <a:t> Chief</a:t>
                      </a:r>
                      <a:endParaRPr lang="en-US" sz="2400" b="1" dirty="0"/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HH2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93-98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Willowholme</a:t>
                      </a:r>
                      <a:r>
                        <a:rPr lang="en-US" sz="2400" b="1" dirty="0" smtClean="0"/>
                        <a:t> Mark Anthony</a:t>
                      </a:r>
                      <a:endParaRPr lang="en-US" sz="2400" b="1" dirty="0"/>
                    </a:p>
                  </a:txBody>
                  <a:tcPr/>
                </a:tc>
              </a:tr>
              <a:tr h="8442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HH3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92-97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Glendell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Arlinda</a:t>
                      </a:r>
                      <a:r>
                        <a:rPr lang="en-US" sz="2400" b="1" baseline="0" dirty="0" smtClean="0"/>
                        <a:t> Chief,</a:t>
                      </a:r>
                    </a:p>
                    <a:p>
                      <a:r>
                        <a:rPr lang="en-US" sz="2400" b="1" dirty="0" smtClean="0"/>
                        <a:t>Gray View </a:t>
                      </a:r>
                      <a:r>
                        <a:rPr lang="en-US" sz="2400" b="1" dirty="0" err="1" smtClean="0"/>
                        <a:t>Skyliner</a:t>
                      </a:r>
                      <a:endParaRPr lang="en-US" sz="2400" b="1" dirty="0"/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JH1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11-16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23.4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Observer Chocolate Soldier</a:t>
                      </a:r>
                      <a:endParaRPr lang="en-US" sz="2400" b="1" dirty="0"/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BH1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42-47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14.0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West Lawn Stretch Improver</a:t>
                      </a:r>
                      <a:endParaRPr lang="en-US" sz="2400" b="1" dirty="0"/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Precision mating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Eliminate </a:t>
            </a:r>
            <a:r>
              <a:rPr lang="en-US" dirty="0"/>
              <a:t>undesirable </a:t>
            </a:r>
            <a:r>
              <a:rPr lang="en-US" dirty="0" smtClean="0"/>
              <a:t>haplotypes</a:t>
            </a:r>
          </a:p>
          <a:p>
            <a:pPr lvl="1"/>
            <a:r>
              <a:rPr lang="en-US" dirty="0" smtClean="0"/>
              <a:t>Detection at low allele frequencies</a:t>
            </a:r>
          </a:p>
          <a:p>
            <a:r>
              <a:rPr lang="en-US" dirty="0"/>
              <a:t>Avoid carrier-to-carrier </a:t>
            </a:r>
            <a:r>
              <a:rPr lang="en-US" dirty="0" err="1"/>
              <a:t>matings</a:t>
            </a:r>
            <a:endParaRPr lang="en-US" dirty="0"/>
          </a:p>
          <a:p>
            <a:pPr lvl="1"/>
            <a:r>
              <a:rPr lang="en-US" dirty="0" smtClean="0"/>
              <a:t>Easy with few recessives, difficult with many recessives</a:t>
            </a:r>
          </a:p>
          <a:p>
            <a:r>
              <a:rPr lang="en-US" dirty="0" smtClean="0"/>
              <a:t>Include </a:t>
            </a:r>
            <a:r>
              <a:rPr lang="en-US" dirty="0"/>
              <a:t>in selection </a:t>
            </a:r>
            <a:r>
              <a:rPr lang="en-US" dirty="0" smtClean="0"/>
              <a:t>indices</a:t>
            </a:r>
          </a:p>
          <a:p>
            <a:pPr lvl="1"/>
            <a:r>
              <a:rPr lang="en-US" dirty="0" smtClean="0"/>
              <a:t>Requires many inputs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14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90" y="123947"/>
            <a:ext cx="8226425" cy="584775"/>
          </a:xfrm>
        </p:spPr>
        <p:txBody>
          <a:bodyPr/>
          <a:lstStyle/>
          <a:p>
            <a:r>
              <a:rPr lang="en-US" dirty="0" smtClean="0"/>
              <a:t>Threats to continued progress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0" y="1050974"/>
            <a:ext cx="6203167" cy="3489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800" y="3069121"/>
            <a:ext cx="6095933" cy="3428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0697" y="947623"/>
            <a:ext cx="2876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Provisional US patent filed on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20 NOV 2010</a:t>
            </a:r>
            <a:r>
              <a:rPr lang="en-US" sz="1600" dirty="0" smtClean="0"/>
              <a:t> after the</a:t>
            </a:r>
          </a:p>
          <a:p>
            <a:r>
              <a:rPr lang="en-US" sz="1600" dirty="0" smtClean="0"/>
              <a:t>9WCGALP in Leipzig – no</a:t>
            </a:r>
          </a:p>
          <a:p>
            <a:r>
              <a:rPr lang="en-US" sz="1600" dirty="0" smtClean="0"/>
              <a:t>disclosure at that time!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-23440" y="5105416"/>
            <a:ext cx="2978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This MS with similar ideas was</a:t>
            </a:r>
          </a:p>
          <a:p>
            <a:r>
              <a:rPr lang="en-US" sz="1600" dirty="0" smtClean="0"/>
              <a:t>submitted </a:t>
            </a:r>
            <a:r>
              <a:rPr lang="en-US" sz="1600" dirty="0" smtClean="0">
                <a:solidFill>
                  <a:srgbClr val="FFFF00"/>
                </a:solidFill>
              </a:rPr>
              <a:t>22 SEP 2010</a:t>
            </a:r>
            <a:r>
              <a:rPr lang="en-US" sz="1600" dirty="0" smtClean="0"/>
              <a:t> and</a:t>
            </a:r>
          </a:p>
          <a:p>
            <a:r>
              <a:rPr lang="en-US" sz="1600" dirty="0" smtClean="0"/>
              <a:t>published on </a:t>
            </a:r>
            <a:r>
              <a:rPr lang="en-US" sz="1600" dirty="0" smtClean="0">
                <a:solidFill>
                  <a:srgbClr val="FFFF00"/>
                </a:solidFill>
              </a:rPr>
              <a:t>12 APR 2011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FF00"/>
                </a:solidFill>
              </a:rPr>
              <a:t>Why share?</a:t>
            </a:r>
            <a:endParaRPr lang="en-US" sz="1600" dirty="0">
              <a:solidFill>
                <a:srgbClr val="FFFF00"/>
              </a:solidFill>
            </a:endParaRPr>
          </a:p>
        </p:txBody>
      </p:sp>
      <p:cxnSp>
        <p:nvCxnSpPr>
          <p:cNvPr id="10" name="Elbow Connector 9"/>
          <p:cNvCxnSpPr/>
          <p:nvPr/>
        </p:nvCxnSpPr>
        <p:spPr bwMode="auto">
          <a:xfrm rot="5400000">
            <a:off x="6796871" y="1476792"/>
            <a:ext cx="290470" cy="1269341"/>
          </a:xfrm>
          <a:prstGeom prst="bentConnector2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Elbow Connector 11"/>
          <p:cNvCxnSpPr/>
          <p:nvPr/>
        </p:nvCxnSpPr>
        <p:spPr bwMode="auto">
          <a:xfrm rot="5400000" flipH="1" flipV="1">
            <a:off x="2003529" y="4274990"/>
            <a:ext cx="321814" cy="1417190"/>
          </a:xfrm>
          <a:prstGeom prst="bentConnector2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4950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Selecting calves based on genomic tests can increase farm profitability</a:t>
            </a:r>
          </a:p>
          <a:p>
            <a:r>
              <a:rPr lang="en-US" dirty="0" smtClean="0"/>
              <a:t>Simple mate selection using haplotypes is as good or better than other strategies</a:t>
            </a:r>
          </a:p>
          <a:p>
            <a:r>
              <a:rPr lang="en-US" dirty="0"/>
              <a:t>We may be able to do interesting things with inbreeding and </a:t>
            </a:r>
            <a:r>
              <a:rPr lang="en-US" dirty="0" smtClean="0"/>
              <a:t>prediction</a:t>
            </a:r>
            <a:endParaRPr lang="en-US" dirty="0" smtClean="0"/>
          </a:p>
          <a:p>
            <a:r>
              <a:rPr lang="en-US" dirty="0" smtClean="0"/>
              <a:t>Tools </a:t>
            </a:r>
            <a:r>
              <a:rPr lang="en-US" dirty="0" smtClean="0"/>
              <a:t>for handling many new recessives in breeding programs are </a:t>
            </a:r>
            <a:r>
              <a:rPr lang="en-US" dirty="0" smtClean="0"/>
              <a:t>needed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10909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Paul </a:t>
            </a:r>
            <a:r>
              <a:rPr lang="en-US" sz="2400" dirty="0" err="1" smtClean="0">
                <a:solidFill>
                  <a:srgbClr val="FFFF00"/>
                </a:solidFill>
              </a:rPr>
              <a:t>VanRaden</a:t>
            </a:r>
            <a:r>
              <a:rPr lang="en-US" sz="2400" dirty="0" smtClean="0">
                <a:solidFill>
                  <a:srgbClr val="FFFF00"/>
                </a:solidFill>
              </a:rPr>
              <a:t>, Dan Null, and Tabatha Cooper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Animal Improvement Programs Laboratory, ARS, USDA Beltsville, MD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Albert De </a:t>
            </a:r>
            <a:r>
              <a:rPr lang="en-US" sz="2400" dirty="0" err="1" smtClean="0">
                <a:solidFill>
                  <a:srgbClr val="FFFF00"/>
                </a:solidFill>
              </a:rPr>
              <a:t>Vries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Department of Animal Sciences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University of Florida, Gainesville, FL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David </a:t>
            </a:r>
            <a:r>
              <a:rPr lang="en-US" sz="2400" dirty="0" err="1" smtClean="0">
                <a:solidFill>
                  <a:srgbClr val="FFFF00"/>
                </a:solidFill>
              </a:rPr>
              <a:t>Galligan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School </a:t>
            </a:r>
            <a:r>
              <a:rPr lang="en-US" sz="2400" dirty="0"/>
              <a:t>of Veterinary </a:t>
            </a:r>
            <a:r>
              <a:rPr lang="en-US" sz="2400" dirty="0" smtClean="0"/>
              <a:t>Medicine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University </a:t>
            </a:r>
            <a:r>
              <a:rPr lang="en-US" sz="2400" dirty="0"/>
              <a:t>of </a:t>
            </a:r>
            <a:r>
              <a:rPr lang="en-US" sz="2400" dirty="0" smtClean="0"/>
              <a:t>Pennsylvania</a:t>
            </a:r>
          </a:p>
          <a:p>
            <a:pPr marL="0" indent="0">
              <a:buNone/>
            </a:pPr>
            <a:r>
              <a:rPr lang="en-US" sz="2400" dirty="0" smtClean="0"/>
              <a:t>Kennett </a:t>
            </a:r>
            <a:r>
              <a:rPr lang="en-US" sz="2400" dirty="0"/>
              <a:t>Square, PA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838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686" cy="584775"/>
          </a:xfrm>
        </p:spPr>
        <p:txBody>
          <a:bodyPr/>
          <a:lstStyle/>
          <a:p>
            <a:r>
              <a:rPr lang="en-US" dirty="0" smtClean="0"/>
              <a:t>Genetic </a:t>
            </a:r>
            <a:r>
              <a:rPr lang="en-US" dirty="0"/>
              <a:t>merit </a:t>
            </a:r>
            <a:r>
              <a:rPr lang="en-US" dirty="0" smtClean="0"/>
              <a:t>of Jersey bulls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25741"/>
              </p:ext>
            </p:extLst>
          </p:nvPr>
        </p:nvGraphicFramePr>
        <p:xfrm>
          <a:off x="478402" y="1113860"/>
          <a:ext cx="8472062" cy="511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0830" y="567168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Breeding Year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543740" y="3179619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Net Merit ($)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128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17" y="111872"/>
            <a:ext cx="8836025" cy="584775"/>
          </a:xfrm>
        </p:spPr>
        <p:txBody>
          <a:bodyPr lIns="0" tIns="0" rIns="0" bIns="0" anchor="t">
            <a:spAutoFit/>
          </a:bodyPr>
          <a:lstStyle/>
          <a:p>
            <a:r>
              <a:rPr lang="en-US" dirty="0" smtClean="0"/>
              <a:t>Many cows have been genotyped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689038"/>
              </p:ext>
            </p:extLst>
          </p:nvPr>
        </p:nvGraphicFramePr>
        <p:xfrm>
          <a:off x="713254" y="1539706"/>
          <a:ext cx="8131858" cy="434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18274" y="5871761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Evaluation Date (YYMM)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587230" y="3292706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Genotypes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71" y="139068"/>
            <a:ext cx="8226425" cy="584775"/>
          </a:xfrm>
        </p:spPr>
        <p:txBody>
          <a:bodyPr/>
          <a:lstStyle/>
          <a:p>
            <a:r>
              <a:rPr lang="en-US" dirty="0" smtClean="0"/>
              <a:t>Haplotypes for farm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15" y="1362901"/>
            <a:ext cx="8226425" cy="39395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Many uses other than</a:t>
            </a:r>
          </a:p>
          <a:p>
            <a:pPr marL="0" indent="0">
              <a:buNone/>
            </a:pPr>
            <a:r>
              <a:rPr lang="en-US" dirty="0" smtClean="0"/>
              <a:t>   genetic evaluation</a:t>
            </a:r>
          </a:p>
          <a:p>
            <a:pPr lvl="1"/>
            <a:r>
              <a:rPr lang="en-US" dirty="0"/>
              <a:t>Culling decisions</a:t>
            </a:r>
          </a:p>
          <a:p>
            <a:pPr lvl="1"/>
            <a:r>
              <a:rPr lang="en-US" dirty="0" smtClean="0"/>
              <a:t>Mating strategies</a:t>
            </a:r>
          </a:p>
          <a:p>
            <a:pPr lvl="1">
              <a:spcAft>
                <a:spcPts val="1920"/>
              </a:spcAft>
            </a:pPr>
            <a:r>
              <a:rPr lang="en-US" dirty="0" smtClean="0"/>
              <a:t>Identification of new recessive defects</a:t>
            </a:r>
          </a:p>
          <a:p>
            <a:pPr lvl="1"/>
            <a:r>
              <a:rPr lang="en-US" dirty="0" smtClean="0"/>
              <a:t>Phenotypic prediction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914787" y="1058061"/>
            <a:ext cx="3240850" cy="2343211"/>
            <a:chOff x="5427687" y="1058061"/>
            <a:chExt cx="3727950" cy="2682469"/>
          </a:xfrm>
        </p:grpSpPr>
        <p:pic>
          <p:nvPicPr>
            <p:cNvPr id="4" name="Picture 3" descr="k7964-1i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87" y="1058061"/>
              <a:ext cx="3599713" cy="2432303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7071885" y="3466366"/>
              <a:ext cx="2083752" cy="274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000" dirty="0" smtClean="0"/>
                <a:t>ARS Image </a:t>
              </a:r>
              <a:r>
                <a:rPr lang="en-US" sz="1000" dirty="0"/>
                <a:t>Number K7964-1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7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96" y="130187"/>
            <a:ext cx="8226425" cy="584775"/>
          </a:xfrm>
        </p:spPr>
        <p:txBody>
          <a:bodyPr/>
          <a:lstStyle/>
          <a:p>
            <a:r>
              <a:rPr lang="en-US" dirty="0" smtClean="0"/>
              <a:t>Input costs are rising quickly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840274"/>
              </p:ext>
            </p:extLst>
          </p:nvPr>
        </p:nvGraphicFramePr>
        <p:xfrm>
          <a:off x="2252039" y="1049159"/>
          <a:ext cx="6779441" cy="42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43" y="5460879"/>
            <a:ext cx="3716329" cy="10156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2000" dirty="0">
                <a:latin typeface="Trebuchet MS"/>
                <a:cs typeface="Trebuchet MS"/>
              </a:rPr>
              <a:t> = price of </a:t>
            </a:r>
            <a:r>
              <a:rPr lang="en-US" sz="2000" dirty="0" smtClean="0">
                <a:latin typeface="Trebuchet MS"/>
                <a:cs typeface="Trebuchet MS"/>
              </a:rPr>
              <a:t>1 kg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milk /</a:t>
            </a:r>
          </a:p>
          <a:p>
            <a:r>
              <a:rPr lang="en-US" sz="2000" dirty="0" smtClean="0">
                <a:latin typeface="Trebuchet MS"/>
                <a:cs typeface="Trebuchet MS"/>
              </a:rPr>
              <a:t>           price </a:t>
            </a:r>
            <a:r>
              <a:rPr lang="en-US" sz="2000" dirty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1 kg of </a:t>
            </a:r>
            <a:r>
              <a:rPr lang="en-US" sz="2000" dirty="0">
                <a:latin typeface="Trebuchet MS"/>
                <a:cs typeface="Trebuchet MS"/>
              </a:rPr>
              <a:t>a 16% </a:t>
            </a:r>
            <a:endParaRPr lang="en-US" sz="2000" dirty="0" smtClean="0">
              <a:latin typeface="Trebuchet MS"/>
              <a:cs typeface="Trebuchet MS"/>
            </a:endParaRPr>
          </a:p>
          <a:p>
            <a:r>
              <a:rPr lang="en-US" sz="2000" dirty="0">
                <a:latin typeface="Trebuchet MS"/>
                <a:cs typeface="Trebuchet MS"/>
              </a:rPr>
              <a:t> </a:t>
            </a:r>
            <a:r>
              <a:rPr lang="en-US" sz="2000" dirty="0" smtClean="0">
                <a:latin typeface="Trebuchet MS"/>
                <a:cs typeface="Trebuchet MS"/>
              </a:rPr>
              <a:t>          protein ration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563" y="52628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Month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154" y="3005764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Milk:Feed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Price Ratio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48695" y="27227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53071" y="2731457"/>
            <a:ext cx="5827807" cy="86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01830" y="3923207"/>
            <a:ext cx="26616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July 2012 Grain Costs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Soybeans: $15.60/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€0.46/kg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Corn: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7.36/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€0.23/kg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  <a:endParaRPr lang="en-US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902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70" y="121671"/>
            <a:ext cx="8226425" cy="584775"/>
          </a:xfrm>
        </p:spPr>
        <p:txBody>
          <a:bodyPr/>
          <a:lstStyle/>
          <a:p>
            <a:r>
              <a:rPr lang="en-US" dirty="0" smtClean="0"/>
              <a:t>Optimal culling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99" y="1371600"/>
            <a:ext cx="8226425" cy="4678204"/>
          </a:xfrm>
        </p:spPr>
        <p:txBody>
          <a:bodyPr/>
          <a:lstStyle/>
          <a:p>
            <a:r>
              <a:rPr lang="en-US" dirty="0" smtClean="0"/>
              <a:t>Low density genotypes on females can be used to guide early culling decisions</a:t>
            </a:r>
          </a:p>
          <a:p>
            <a:pPr lvl="1"/>
            <a:r>
              <a:rPr lang="en-US" dirty="0" smtClean="0">
                <a:solidFill>
                  <a:srgbClr val="00FF00"/>
                </a:solidFill>
              </a:rPr>
              <a:t>165,526 </a:t>
            </a:r>
            <a:r>
              <a:rPr lang="en-US" dirty="0" smtClean="0"/>
              <a:t>genotyped cows in August 2012</a:t>
            </a:r>
          </a:p>
          <a:p>
            <a:r>
              <a:rPr lang="en-US" dirty="0" smtClean="0"/>
              <a:t>Sexed semen increases heifer population from which to select</a:t>
            </a:r>
          </a:p>
          <a:p>
            <a:r>
              <a:rPr lang="en-US" dirty="0" smtClean="0"/>
              <a:t>What animals should be retained and what animals culled?	</a:t>
            </a:r>
          </a:p>
        </p:txBody>
      </p:sp>
    </p:spTree>
    <p:extLst>
      <p:ext uri="{BB962C8B-B14F-4D97-AF65-F5344CB8AC3E}">
        <p14:creationId xmlns:p14="http://schemas.microsoft.com/office/powerpoint/2010/main" val="9253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79981"/>
              </p:ext>
            </p:extLst>
          </p:nvPr>
        </p:nvGraphicFramePr>
        <p:xfrm>
          <a:off x="264037" y="1106121"/>
          <a:ext cx="8458201" cy="464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961"/>
                <a:gridCol w="1270327"/>
                <a:gridCol w="1667072"/>
                <a:gridCol w="1491590"/>
                <a:gridCol w="1316110"/>
                <a:gridCol w="1509141"/>
              </a:tblGrid>
              <a:tr h="19050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 selected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EBV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selected calves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pre-ranked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,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35% rel.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Optimal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fraction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 tested with genomic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test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(</a:t>
                      </a:r>
                      <a:r>
                        <a:rPr lang="en-US" sz="2000" b="1" baseline="0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65% rel.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EBV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selected calves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(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after genomic testing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Cost of genomic testing per selected calf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NPV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selected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90%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€31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70-100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€46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€52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80%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€64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60-90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€78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€94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70%</a:t>
                      </a:r>
                      <a:endParaRPr lang="en-US" sz="2000" b="1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€87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50-90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€113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€22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+mn-ea"/>
                          <a:cs typeface="Trebuchet MS"/>
                        </a:rPr>
                        <a:t>136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€112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40-80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€145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€25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€176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854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50%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€139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30-70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€179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€30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€218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/>
                        <a:ea typeface="Times New Roman"/>
                        <a:cs typeface="Trebuchet MS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2485" y="103414"/>
            <a:ext cx="8859158" cy="584775"/>
          </a:xfrm>
        </p:spPr>
        <p:txBody>
          <a:bodyPr/>
          <a:lstStyle/>
          <a:p>
            <a:r>
              <a:rPr lang="en-US" dirty="0" smtClean="0"/>
              <a:t>Testing </a:t>
            </a:r>
            <a:r>
              <a:rPr lang="en-US" dirty="0"/>
              <a:t>and </a:t>
            </a:r>
            <a:r>
              <a:rPr lang="en-US" dirty="0" smtClean="0"/>
              <a:t>selecting heifer calves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443" y="5757904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EBV = estimated breeding value, NPV = net present value</a:t>
            </a:r>
            <a:endParaRPr lang="en-US" sz="2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6027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57001</TotalTime>
  <Words>1457</Words>
  <Application>Microsoft Macintosh PowerPoint</Application>
  <PresentationFormat>On-screen Show (4:3)</PresentationFormat>
  <Paragraphs>413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smh08</vt:lpstr>
      <vt:lpstr>Applications of haplotypes in dairy farm management</vt:lpstr>
      <vt:lpstr>Introduction</vt:lpstr>
      <vt:lpstr>O-Style Haplotypes Chromosome 15</vt:lpstr>
      <vt:lpstr>Genetic merit of Jersey bulls</vt:lpstr>
      <vt:lpstr>Many cows have been genotyped</vt:lpstr>
      <vt:lpstr>Haplotypes for farm management</vt:lpstr>
      <vt:lpstr>Input costs are rising quickly</vt:lpstr>
      <vt:lpstr>Optimal culling decisions</vt:lpstr>
      <vt:lpstr>Testing and selecting heifer calves</vt:lpstr>
      <vt:lpstr>Bottom line economics</vt:lpstr>
      <vt:lpstr>Farmers want new genomic tools</vt:lpstr>
      <vt:lpstr>New haplotype query</vt:lpstr>
      <vt:lpstr>Simulated matings</vt:lpstr>
      <vt:lpstr>Distribution of progeny DGV</vt:lpstr>
      <vt:lpstr>Most extreme groups for progeny DGV</vt:lpstr>
      <vt:lpstr>Most extreme groups for DGV variance</vt:lpstr>
      <vt:lpstr>Most- and least-skewed progeny groups</vt:lpstr>
      <vt:lpstr>Most- and least-kurtotic progeny groups</vt:lpstr>
      <vt:lpstr>Within-herd analysis</vt:lpstr>
      <vt:lpstr>Comparison to actual matings</vt:lpstr>
      <vt:lpstr>Sire portfolios</vt:lpstr>
      <vt:lpstr>Actual DGV and inbreeding</vt:lpstr>
      <vt:lpstr>Herd 1 results</vt:lpstr>
      <vt:lpstr>Herd 2 results</vt:lpstr>
      <vt:lpstr>Herd 3 results</vt:lpstr>
      <vt:lpstr>Specific combining ability</vt:lpstr>
      <vt:lpstr>Inbreeding effects</vt:lpstr>
      <vt:lpstr>Precision inbreeding</vt:lpstr>
      <vt:lpstr>Phenotypic prediction</vt:lpstr>
      <vt:lpstr>Unknown phenotypes</vt:lpstr>
      <vt:lpstr>Loss-of-function mutations</vt:lpstr>
      <vt:lpstr>Novel haplotypes affecting fertility</vt:lpstr>
      <vt:lpstr>Precision mating</vt:lpstr>
      <vt:lpstr>Threats to continued progress</vt:lpstr>
      <vt:lpstr>Conclusions</vt:lpstr>
      <vt:lpstr>Acknowledgments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1731</cp:revision>
  <cp:lastPrinted>2001-08-24T14:44:42Z</cp:lastPrinted>
  <dcterms:created xsi:type="dcterms:W3CDTF">2002-07-16T13:01:30Z</dcterms:created>
  <dcterms:modified xsi:type="dcterms:W3CDTF">2012-08-28T14:16:43Z</dcterms:modified>
  <cp:category>Interbull</cp:category>
</cp:coreProperties>
</file>